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7" r:id="rId7"/>
    <p:sldId id="268" r:id="rId8"/>
    <p:sldId id="269" r:id="rId9"/>
    <p:sldId id="261" r:id="rId10"/>
    <p:sldId id="274" r:id="rId11"/>
    <p:sldId id="262" r:id="rId12"/>
    <p:sldId id="263" r:id="rId13"/>
    <p:sldId id="264" r:id="rId14"/>
    <p:sldId id="265" r:id="rId15"/>
    <p:sldId id="271" r:id="rId16"/>
    <p:sldId id="270" r:id="rId17"/>
    <p:sldId id="272" r:id="rId18"/>
    <p:sldId id="273"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6299"/>
        </a:solidFill>
        <a:effectLst/>
      </p:bgPr>
    </p:bg>
    <p:spTree>
      <p:nvGrpSpPr>
        <p:cNvPr id="1" name=""/>
        <p:cNvGrpSpPr/>
        <p:nvPr/>
      </p:nvGrpSpPr>
      <p:grpSpPr>
        <a:xfrm>
          <a:off x="0" y="0"/>
          <a:ext cx="0" cy="0"/>
          <a:chOff x="0" y="0"/>
          <a:chExt cx="0" cy="0"/>
        </a:xfrm>
      </p:grpSpPr>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pic>
        <p:nvPicPr>
          <p:cNvPr id="12" name="Image 11"/>
          <p:cNvPicPr>
            <a:picLocks noChangeAspect="1"/>
          </p:cNvPicPr>
          <p:nvPr/>
        </p:nvPicPr>
        <p:blipFill>
          <a:blip r:embed="rId3" cstate="print"/>
          <a:stretch>
            <a:fillRect/>
          </a:stretch>
        </p:blipFill>
        <p:spPr>
          <a:xfrm>
            <a:off x="511200" y="432000"/>
            <a:ext cx="692307" cy="1440000"/>
          </a:xfrm>
          <a:prstGeom prst="rect">
            <a:avLst/>
          </a:prstGeom>
        </p:spPr>
      </p:pic>
      <p:pic>
        <p:nvPicPr>
          <p:cNvPr id="13"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14"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
        <p:nvSpPr>
          <p:cNvPr id="2" name="Title 1"/>
          <p:cNvSpPr>
            <a:spLocks noGrp="1"/>
          </p:cNvSpPr>
          <p:nvPr>
            <p:ph type="ctrTitle" hasCustomPrompt="1"/>
          </p:nvPr>
        </p:nvSpPr>
        <p:spPr>
          <a:xfrm>
            <a:off x="1368000" y="2481869"/>
            <a:ext cx="6300000" cy="1265731"/>
          </a:xfrm>
        </p:spPr>
        <p:txBody>
          <a:bodyPr anchor="b" anchorCtr="0">
            <a:spAutoFit/>
          </a:bodyPr>
          <a:lstStyle>
            <a:lvl1pPr>
              <a:lnSpc>
                <a:spcPts val="4500"/>
              </a:lnSpc>
              <a:defRPr sz="4500" cap="all">
                <a:solidFill>
                  <a:schemeClr val="tx1"/>
                </a:solidFill>
              </a:defRPr>
            </a:lvl1pPr>
          </a:lstStyle>
          <a:p>
            <a:r>
              <a:rPr lang="fr-FR" dirty="0" smtClean="0"/>
              <a:t>Click to </a:t>
            </a:r>
            <a:r>
              <a:rPr lang="fr-FR" dirty="0" err="1" smtClean="0"/>
              <a:t>edit</a:t>
            </a:r>
            <a:r>
              <a:rPr lang="fr-FR" dirty="0" smtClean="0"/>
              <a:t> </a:t>
            </a:r>
            <a:r>
              <a:rPr lang="fr-FR" dirty="0" err="1" smtClean="0"/>
              <a:t>Presentation</a:t>
            </a:r>
            <a:r>
              <a:rPr lang="fr-FR" dirty="0" smtClean="0"/>
              <a:t> </a:t>
            </a:r>
            <a:r>
              <a:rPr lang="fr-FR" dirty="0" err="1" smtClean="0"/>
              <a:t>title</a:t>
            </a:r>
            <a:endParaRPr lang="en-US" dirty="0"/>
          </a:p>
        </p:txBody>
      </p:sp>
      <p:sp>
        <p:nvSpPr>
          <p:cNvPr id="3" name="Subtitle 2"/>
          <p:cNvSpPr>
            <a:spLocks noGrp="1"/>
          </p:cNvSpPr>
          <p:nvPr>
            <p:ph type="subTitle" idx="1" hasCustomPrompt="1"/>
          </p:nvPr>
        </p:nvSpPr>
        <p:spPr>
          <a:xfrm>
            <a:off x="1368000" y="3805200"/>
            <a:ext cx="6300000" cy="352233"/>
          </a:xfrm>
        </p:spPr>
        <p:txBody>
          <a:bodyPr>
            <a:spAutoFit/>
          </a:bodyPr>
          <a:lstStyle>
            <a:lvl1pPr marL="0" indent="0" algn="l">
              <a:lnSpc>
                <a:spcPts val="2000"/>
              </a:lnSpc>
              <a:spcBef>
                <a:spcPts val="0"/>
              </a:spcBef>
              <a:buNone/>
              <a:defRPr sz="1800">
                <a:solidFill>
                  <a:schemeClr val="tx1">
                    <a:tint val="75000"/>
                  </a:schemeClr>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Click to </a:t>
            </a:r>
            <a:r>
              <a:rPr lang="fr-FR" dirty="0" err="1" smtClean="0"/>
              <a:t>edit</a:t>
            </a:r>
            <a:r>
              <a:rPr lang="fr-FR" dirty="0" smtClean="0"/>
              <a:t> </a:t>
            </a:r>
            <a:r>
              <a:rPr lang="fr-FR" dirty="0" err="1" smtClean="0"/>
              <a:t>Subtitle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CFB994FA-7CF9-41C4-B4C3-41900D4B9358}" type="datetimeFigureOut">
              <a:rPr lang="en-GB" smtClean="0"/>
              <a:t>29/05/2015</a:t>
            </a:fld>
            <a:endParaRPr lang="en-GB"/>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GB"/>
          </a:p>
        </p:txBody>
      </p:sp>
    </p:spTree>
    <p:extLst>
      <p:ext uri="{BB962C8B-B14F-4D97-AF65-F5344CB8AC3E}">
        <p14:creationId xmlns:p14="http://schemas.microsoft.com/office/powerpoint/2010/main" val="270201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r-FR" dirty="0" smtClean="0"/>
              <a:t>Click to </a:t>
            </a:r>
            <a:r>
              <a:rPr lang="fr-FR" dirty="0" err="1" smtClean="0"/>
              <a:t>edit</a:t>
            </a:r>
            <a:r>
              <a:rPr lang="fr-FR" dirty="0" smtClean="0"/>
              <a:t> </a:t>
            </a:r>
            <a:r>
              <a:rPr lang="fr-FR" dirty="0" err="1" smtClean="0"/>
              <a:t>Slide</a:t>
            </a:r>
            <a:r>
              <a:rPr lang="fr-FR" dirty="0" smtClean="0"/>
              <a:t> </a:t>
            </a:r>
            <a:r>
              <a:rPr lang="fr-FR" dirty="0" err="1" smtClean="0"/>
              <a:t>title</a:t>
            </a:r>
            <a:r>
              <a:rPr lang="fr-FR" dirty="0" smtClean="0"/>
              <a:t/>
            </a:r>
            <a:br>
              <a:rPr lang="fr-FR" dirty="0" smtClean="0"/>
            </a:br>
            <a:r>
              <a:rPr lang="fr-FR" dirty="0" err="1" smtClean="0"/>
              <a:t>Slide</a:t>
            </a:r>
            <a:r>
              <a:rPr lang="fr-FR" dirty="0" smtClean="0"/>
              <a:t> </a:t>
            </a:r>
            <a:r>
              <a:rPr lang="fr-FR" dirty="0" err="1" smtClean="0"/>
              <a:t>title</a:t>
            </a:r>
            <a:r>
              <a:rPr lang="fr-FR" dirty="0" smtClean="0"/>
              <a:t> </a:t>
            </a:r>
            <a:r>
              <a:rPr lang="fr-FR" dirty="0" err="1" smtClean="0"/>
              <a:t>can</a:t>
            </a:r>
            <a:r>
              <a:rPr lang="fr-FR" dirty="0" smtClean="0"/>
              <a:t> </a:t>
            </a:r>
            <a:r>
              <a:rPr lang="fr-FR" dirty="0" err="1" smtClean="0"/>
              <a:t>be</a:t>
            </a:r>
            <a:r>
              <a:rPr lang="fr-FR" dirty="0" smtClean="0"/>
              <a:t> </a:t>
            </a:r>
            <a:r>
              <a:rPr lang="fr-FR" dirty="0" err="1" smtClean="0"/>
              <a:t>extended</a:t>
            </a:r>
            <a:r>
              <a:rPr lang="fr-FR" dirty="0" smtClean="0"/>
              <a:t> to </a:t>
            </a:r>
            <a:r>
              <a:rPr lang="fr-FR" dirty="0" err="1" smtClean="0"/>
              <a:t>two</a:t>
            </a:r>
            <a:r>
              <a:rPr lang="fr-FR" dirty="0" smtClean="0"/>
              <a:t> </a:t>
            </a:r>
            <a:r>
              <a:rPr lang="fr-FR" dirty="0" err="1" smtClean="0"/>
              <a:t>lines</a:t>
            </a:r>
            <a:endParaRPr lang="en-US" dirty="0"/>
          </a:p>
        </p:txBody>
      </p:sp>
      <p:sp>
        <p:nvSpPr>
          <p:cNvPr id="3" name="Content Placeholder 2"/>
          <p:cNvSpPr>
            <a:spLocks noGrp="1"/>
          </p:cNvSpPr>
          <p:nvPr>
            <p:ph idx="1"/>
          </p:nvPr>
        </p:nvSpPr>
        <p:spPr/>
        <p:txBody>
          <a:bodyPr/>
          <a:lstStyle>
            <a:lvl1pPr>
              <a:defRPr>
                <a:solidFill>
                  <a:schemeClr val="tx1"/>
                </a:solidFill>
              </a:defRPr>
            </a:lvl1pPr>
            <a:lvl2pPr>
              <a:buClr>
                <a:schemeClr val="tx1"/>
              </a:buCl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B994FA-7CF9-41C4-B4C3-41900D4B9358}" type="datetimeFigureOut">
              <a:rPr lang="en-GB" smtClean="0"/>
              <a:t>29/05/2015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78F0FF-7581-44C6-B619-092C97FD83AD}" type="slidenum">
              <a:rPr lang="en-GB" smtClean="0"/>
              <a:t>‹#›</a:t>
            </a:fld>
            <a:endParaRPr lang="en-GB"/>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727272"/>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2" name="Title 1"/>
          <p:cNvSpPr>
            <a:spLocks noGrp="1"/>
          </p:cNvSpPr>
          <p:nvPr>
            <p:ph type="title" hasCustomPrompt="1"/>
          </p:nvPr>
        </p:nvSpPr>
        <p:spPr>
          <a:xfrm>
            <a:off x="1260000" y="2919600"/>
            <a:ext cx="6624000" cy="1058400"/>
          </a:xfrm>
        </p:spPr>
        <p:txBody>
          <a:bodyPr anchor="ctr" anchorCtr="0"/>
          <a:lstStyle>
            <a:lvl1pPr algn="ctr">
              <a:lnSpc>
                <a:spcPts val="3700"/>
              </a:lnSpc>
              <a:defRPr sz="3700" b="0" i="0" cap="all">
                <a:solidFill>
                  <a:schemeClr val="tx1"/>
                </a:solidFill>
              </a:defRPr>
            </a:lvl1pPr>
          </a:lstStyle>
          <a:p>
            <a:r>
              <a:rPr lang="fr-FR" dirty="0" smtClean="0"/>
              <a:t>Click to </a:t>
            </a:r>
            <a:r>
              <a:rPr lang="fr-FR" dirty="0" err="1" smtClean="0"/>
              <a:t>edit</a:t>
            </a:r>
            <a:r>
              <a:rPr lang="fr-FR" dirty="0" smtClean="0"/>
              <a:t/>
            </a:r>
            <a:br>
              <a:rPr lang="fr-FR" dirty="0" smtClean="0"/>
            </a:br>
            <a:r>
              <a:rPr lang="fr-FR" dirty="0" smtClean="0"/>
              <a:t>Section Header </a:t>
            </a:r>
            <a:r>
              <a:rPr lang="fr-FR" dirty="0" err="1" smtClean="0"/>
              <a:t>title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CFB994FA-7CF9-41C4-B4C3-41900D4B9358}" type="datetimeFigureOut">
              <a:rPr lang="en-GB" smtClean="0"/>
              <a:t>29/05/2015</a:t>
            </a:fld>
            <a:endParaRPr lang="en-GB"/>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006299"/>
                </a:solidFill>
              </a:defRPr>
            </a:lvl1pPr>
          </a:lstStyle>
          <a:p>
            <a:fld id="{CE78F0FF-7581-44C6-B619-092C97FD83AD}" type="slidenum">
              <a:rPr lang="en-GB" smtClean="0"/>
              <a:t>‹#›</a:t>
            </a:fld>
            <a:endParaRPr lang="en-GB"/>
          </a:p>
        </p:txBody>
      </p:sp>
    </p:spTree>
    <p:extLst>
      <p:ext uri="{BB962C8B-B14F-4D97-AF65-F5344CB8AC3E}">
        <p14:creationId xmlns:p14="http://schemas.microsoft.com/office/powerpoint/2010/main" val="17989526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299"/>
        </a:solidFill>
        <a:effectLst/>
      </p:bgPr>
    </p:bg>
    <p:spTree>
      <p:nvGrpSpPr>
        <p:cNvPr id="1" name=""/>
        <p:cNvGrpSpPr/>
        <p:nvPr/>
      </p:nvGrpSpPr>
      <p:grpSpPr>
        <a:xfrm>
          <a:off x="0" y="0"/>
          <a:ext cx="0" cy="0"/>
          <a:chOff x="0" y="0"/>
          <a:chExt cx="0" cy="0"/>
        </a:xfrm>
      </p:grpSpPr>
      <p:pic>
        <p:nvPicPr>
          <p:cNvPr id="10" name="Image 9"/>
          <p:cNvPicPr>
            <a:picLocks noChangeAspect="1"/>
          </p:cNvPicPr>
          <p:nvPr/>
        </p:nvPicPr>
        <p:blipFill>
          <a:blip r:embed="rId5" cstate="print"/>
          <a:stretch>
            <a:fillRect/>
          </a:stretch>
        </p:blipFill>
        <p:spPr>
          <a:xfrm>
            <a:off x="8193600" y="5328000"/>
            <a:ext cx="950407" cy="1530000"/>
          </a:xfrm>
          <a:prstGeom prst="rect">
            <a:avLst/>
          </a:prstGeom>
        </p:spPr>
      </p:pic>
      <p:sp>
        <p:nvSpPr>
          <p:cNvPr id="7" name="Rectangle 6"/>
          <p:cNvSpPr/>
          <p:nvPr/>
        </p:nvSpPr>
        <p:spPr bwMode="auto">
          <a:xfrm>
            <a:off x="504000" y="1306800"/>
            <a:ext cx="8154000" cy="0"/>
          </a:xfrm>
          <a:prstGeom prst="rect">
            <a:avLst/>
          </a:prstGeom>
          <a:noFill/>
          <a:ln w="63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sp>
        <p:nvSpPr>
          <p:cNvPr id="2"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fr-FR" dirty="0" smtClean="0"/>
              <a:t>Click to </a:t>
            </a:r>
            <a:r>
              <a:rPr lang="fr-FR" dirty="0" err="1" smtClean="0"/>
              <a:t>edit</a:t>
            </a:r>
            <a:r>
              <a:rPr lang="fr-FR" dirty="0" smtClean="0"/>
              <a:t> </a:t>
            </a:r>
            <a:r>
              <a:rPr lang="fr-FR" dirty="0" err="1" smtClean="0"/>
              <a:t>Slide</a:t>
            </a:r>
            <a:r>
              <a:rPr lang="fr-FR" dirty="0" smtClean="0"/>
              <a:t> </a:t>
            </a:r>
            <a:r>
              <a:rPr lang="fr-FR" dirty="0" err="1" smtClean="0"/>
              <a:t>title</a:t>
            </a:r>
            <a:r>
              <a:rPr lang="fr-FR" dirty="0" smtClean="0"/>
              <a:t/>
            </a:r>
            <a:br>
              <a:rPr lang="fr-FR" dirty="0" smtClean="0"/>
            </a:br>
            <a:r>
              <a:rPr lang="fr-FR" dirty="0" err="1" smtClean="0"/>
              <a:t>Slide</a:t>
            </a:r>
            <a:r>
              <a:rPr lang="fr-FR" dirty="0" smtClean="0"/>
              <a:t> </a:t>
            </a:r>
            <a:r>
              <a:rPr lang="fr-FR" dirty="0" err="1" smtClean="0"/>
              <a:t>title</a:t>
            </a:r>
            <a:r>
              <a:rPr lang="fr-FR" dirty="0" smtClean="0"/>
              <a:t> </a:t>
            </a:r>
            <a:r>
              <a:rPr lang="fr-FR" dirty="0" err="1" smtClean="0"/>
              <a:t>can</a:t>
            </a:r>
            <a:r>
              <a:rPr lang="fr-FR" dirty="0" smtClean="0"/>
              <a:t> </a:t>
            </a:r>
            <a:r>
              <a:rPr lang="fr-FR" dirty="0" err="1" smtClean="0"/>
              <a:t>be</a:t>
            </a:r>
            <a:r>
              <a:rPr lang="fr-FR" dirty="0" smtClean="0"/>
              <a:t> </a:t>
            </a:r>
            <a:r>
              <a:rPr lang="fr-FR" dirty="0" err="1" smtClean="0"/>
              <a:t>extended</a:t>
            </a:r>
            <a:r>
              <a:rPr lang="fr-FR" dirty="0" smtClean="0"/>
              <a:t> to </a:t>
            </a:r>
            <a:r>
              <a:rPr lang="fr-FR" dirty="0" err="1" smtClean="0"/>
              <a:t>two</a:t>
            </a:r>
            <a:r>
              <a:rPr lang="fr-FR" dirty="0" smtClean="0"/>
              <a:t> </a:t>
            </a:r>
            <a:r>
              <a:rPr lang="fr-FR" dirty="0" err="1" smtClean="0"/>
              <a:t>lines</a:t>
            </a:r>
            <a:endParaRPr lang="en-US" dirty="0"/>
          </a:p>
        </p:txBody>
      </p:sp>
      <p:sp>
        <p:nvSpPr>
          <p:cNvPr id="3" name="Text Placeholder 2"/>
          <p:cNvSpPr>
            <a:spLocks noGrp="1"/>
          </p:cNvSpPr>
          <p:nvPr>
            <p:ph type="body" idx="1"/>
          </p:nvPr>
        </p:nvSpPr>
        <p:spPr>
          <a:xfrm>
            <a:off x="468000" y="1600200"/>
            <a:ext cx="82188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tx1"/>
                </a:solidFill>
                <a:latin typeface="Arial"/>
              </a:defRPr>
            </a:lvl1pPr>
          </a:lstStyle>
          <a:p>
            <a:fld id="{CFB994FA-7CF9-41C4-B4C3-41900D4B9358}" type="datetimeFigureOut">
              <a:rPr lang="en-GB" smtClean="0"/>
              <a:t>29/05/2015</a:t>
            </a:fld>
            <a:endParaRPr lang="en-GB"/>
          </a:p>
        </p:txBody>
      </p:sp>
      <p:sp>
        <p:nvSpPr>
          <p:cNvPr id="5"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tx1"/>
                </a:solidFill>
                <a:latin typeface="Arial"/>
              </a:defRPr>
            </a:lvl1pPr>
          </a:lstStyle>
          <a:p>
            <a:endParaRPr lang="en-GB"/>
          </a:p>
        </p:txBody>
      </p:sp>
      <p:sp>
        <p:nvSpPr>
          <p:cNvPr id="6"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rgbClr val="006299"/>
                </a:solidFill>
                <a:latin typeface="Arial"/>
              </a:defRPr>
            </a:lvl1pPr>
          </a:lstStyle>
          <a:p>
            <a:fld id="{CE78F0FF-7581-44C6-B619-092C97FD83AD}" type="slidenum">
              <a:rPr lang="en-GB" smtClean="0"/>
              <a:t>‹#›</a:t>
            </a:fld>
            <a:endParaRPr lang="en-GB"/>
          </a:p>
        </p:txBody>
      </p:sp>
      <p:pic>
        <p:nvPicPr>
          <p:cNvPr id="11" name="Image 10"/>
          <p:cNvPicPr>
            <a:picLocks noChangeAspect="1"/>
          </p:cNvPicPr>
          <p:nvPr/>
        </p:nvPicPr>
        <p:blipFill>
          <a:blip r:embed="rId6" cstate="print"/>
          <a:stretch>
            <a:fillRect/>
          </a:stretch>
        </p:blipFill>
        <p:spPr>
          <a:xfrm>
            <a:off x="500400" y="288000"/>
            <a:ext cx="458654" cy="954000"/>
          </a:xfrm>
          <a:prstGeom prst="rect">
            <a:avLst/>
          </a:prstGeom>
        </p:spPr>
      </p:pic>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txStyles>
    <p:titleStyle>
      <a:lvl1pPr algn="l" defTabSz="914400" rtl="0" eaLnBrk="1" latinLnBrk="0" hangingPunct="1">
        <a:spcBef>
          <a:spcPct val="0"/>
        </a:spcBef>
        <a:buNone/>
        <a:defRPr sz="3200" kern="1200">
          <a:solidFill>
            <a:schemeClr val="tx1"/>
          </a:solidFill>
          <a:latin typeface="Arial"/>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eorgia"/>
          <a:ea typeface="+mn-ea"/>
          <a:cs typeface="+mn-cs"/>
        </a:defRPr>
      </a:lvl1pPr>
      <a:lvl2pPr marL="742950" indent="-285750" algn="l" defTabSz="914400" rtl="0" eaLnBrk="1" latinLnBrk="0" hangingPunct="1">
        <a:spcBef>
          <a:spcPct val="20000"/>
        </a:spcBef>
        <a:buClr>
          <a:schemeClr val="tx1"/>
        </a:buClr>
        <a:buFont typeface="Arial" pitchFamily="34" charset="0"/>
        <a:buChar char="–"/>
        <a:defRPr sz="2800" kern="1200">
          <a:solidFill>
            <a:schemeClr val="tx1"/>
          </a:solidFill>
          <a:latin typeface="Georgia"/>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eorgia"/>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eorgia"/>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eorgia"/>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5696" y="1162277"/>
            <a:ext cx="7308304" cy="2585323"/>
          </a:xfrm>
        </p:spPr>
        <p:txBody>
          <a:bodyPr/>
          <a:lstStyle/>
          <a:p>
            <a:pPr>
              <a:lnSpc>
                <a:spcPct val="100000"/>
              </a:lnSpc>
            </a:pPr>
            <a:r>
              <a:rPr lang="en-US" sz="3400" dirty="0" smtClean="0"/>
              <a:t>Import </a:t>
            </a:r>
            <a:r>
              <a:rPr lang="en-US" sz="3400" dirty="0"/>
              <a:t>substitution </a:t>
            </a:r>
            <a:r>
              <a:rPr lang="en-GB" sz="3400" dirty="0" smtClean="0"/>
              <a:t>policy:  </a:t>
            </a:r>
            <a:r>
              <a:rPr lang="en-GB" sz="3400" dirty="0"/>
              <a:t>a viable strategy or palliative for Russia</a:t>
            </a:r>
            <a:r>
              <a:rPr lang="en-GB" sz="3400" dirty="0" smtClean="0"/>
              <a:t>?</a:t>
            </a:r>
            <a:r>
              <a:rPr lang="en-US" sz="3400" dirty="0" smtClean="0"/>
              <a:t> </a:t>
            </a:r>
            <a:r>
              <a:rPr lang="en-US" sz="3600" dirty="0" smtClean="0"/>
              <a:t/>
            </a:r>
            <a:br>
              <a:rPr lang="en-US" sz="3600" dirty="0" smtClean="0"/>
            </a:br>
            <a:r>
              <a:rPr lang="en-US" sz="2000" dirty="0" err="1" smtClean="0"/>
              <a:t>lilas</a:t>
            </a:r>
            <a:r>
              <a:rPr lang="en-US" sz="2000" dirty="0" smtClean="0"/>
              <a:t> </a:t>
            </a:r>
            <a:r>
              <a:rPr lang="en-US" sz="2000" dirty="0" err="1" smtClean="0"/>
              <a:t>Demmou</a:t>
            </a:r>
            <a:r>
              <a:rPr lang="en-US" sz="2000" dirty="0" smtClean="0"/>
              <a:t>, Annamaria </a:t>
            </a:r>
            <a:r>
              <a:rPr lang="en-US" sz="2000" dirty="0" err="1" smtClean="0"/>
              <a:t>Tuske</a:t>
            </a:r>
            <a:r>
              <a:rPr lang="en-US" sz="2000" dirty="0" smtClean="0"/>
              <a:t>, Yana </a:t>
            </a:r>
            <a:r>
              <a:rPr lang="en-US" sz="2000" dirty="0" err="1" smtClean="0"/>
              <a:t>Vaziakova</a:t>
            </a:r>
            <a:r>
              <a:rPr lang="en-US" sz="2000" dirty="0" smtClean="0"/>
              <a:t> and Andreas Wörgötter</a:t>
            </a:r>
            <a:br>
              <a:rPr lang="en-US" sz="2000" dirty="0" smtClean="0"/>
            </a:br>
            <a:r>
              <a:rPr lang="en-US" sz="2000" dirty="0" smtClean="0"/>
              <a:t>OECD – economics Department</a:t>
            </a:r>
            <a:endParaRPr lang="en-GB" sz="2000" dirty="0"/>
          </a:p>
        </p:txBody>
      </p:sp>
      <p:sp>
        <p:nvSpPr>
          <p:cNvPr id="3" name="Subtitle 2"/>
          <p:cNvSpPr>
            <a:spLocks noGrp="1"/>
          </p:cNvSpPr>
          <p:nvPr>
            <p:ph type="subTitle" idx="1"/>
          </p:nvPr>
        </p:nvSpPr>
        <p:spPr>
          <a:xfrm>
            <a:off x="1331640" y="4293096"/>
            <a:ext cx="6300000" cy="1292662"/>
          </a:xfrm>
        </p:spPr>
        <p:txBody>
          <a:bodyPr/>
          <a:lstStyle/>
          <a:p>
            <a:pPr>
              <a:lnSpc>
                <a:spcPct val="100000"/>
              </a:lnSpc>
            </a:pPr>
            <a:r>
              <a:rPr lang="en-GB" dirty="0" smtClean="0"/>
              <a:t>77th </a:t>
            </a:r>
            <a:r>
              <a:rPr lang="en-GB" dirty="0"/>
              <a:t>East Jour Fixe of the </a:t>
            </a:r>
            <a:r>
              <a:rPr lang="en-GB" dirty="0" err="1"/>
              <a:t>Oesterreichische</a:t>
            </a:r>
            <a:r>
              <a:rPr lang="en-GB" dirty="0"/>
              <a:t> </a:t>
            </a:r>
            <a:r>
              <a:rPr lang="en-GB" dirty="0" err="1"/>
              <a:t>Nationalbank</a:t>
            </a:r>
            <a:r>
              <a:rPr lang="en-GB" dirty="0"/>
              <a:t> </a:t>
            </a:r>
          </a:p>
          <a:p>
            <a:pPr>
              <a:lnSpc>
                <a:spcPct val="100000"/>
              </a:lnSpc>
            </a:pPr>
            <a:r>
              <a:rPr lang="en-GB" sz="2400" dirty="0"/>
              <a:t>Russia – economic turmoil and policy options</a:t>
            </a:r>
            <a:r>
              <a:rPr lang="en-GB" dirty="0"/>
              <a:t> </a:t>
            </a:r>
          </a:p>
          <a:p>
            <a:pPr>
              <a:lnSpc>
                <a:spcPct val="100000"/>
              </a:lnSpc>
            </a:pPr>
            <a:r>
              <a:rPr lang="en-GB" dirty="0"/>
              <a:t>Friday, May 29, 2015 </a:t>
            </a:r>
          </a:p>
          <a:p>
            <a:pPr>
              <a:lnSpc>
                <a:spcPct val="100000"/>
              </a:lnSpc>
            </a:pPr>
            <a:r>
              <a:rPr lang="en-GB" dirty="0" err="1"/>
              <a:t>Oesterreichische</a:t>
            </a:r>
            <a:r>
              <a:rPr lang="en-GB" dirty="0"/>
              <a:t> </a:t>
            </a:r>
            <a:r>
              <a:rPr lang="en-GB" dirty="0" err="1"/>
              <a:t>Nationalbank</a:t>
            </a:r>
            <a:r>
              <a:rPr lang="en-GB" dirty="0"/>
              <a:t>, Vienna </a:t>
            </a:r>
            <a:r>
              <a:rPr lang="en-GB" b="1" dirty="0" smtClean="0"/>
              <a:t> </a:t>
            </a:r>
            <a:endParaRPr lang="en-GB" dirty="0"/>
          </a:p>
        </p:txBody>
      </p:sp>
    </p:spTree>
    <p:extLst>
      <p:ext uri="{BB962C8B-B14F-4D97-AF65-F5344CB8AC3E}">
        <p14:creationId xmlns:p14="http://schemas.microsoft.com/office/powerpoint/2010/main" val="1914098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Currently growing sectors</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9" y="1700808"/>
            <a:ext cx="8496944" cy="45365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1297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Framework considerations</a:t>
            </a:r>
            <a:endParaRPr lang="en-GB" dirty="0"/>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r>
              <a:rPr lang="en-GB" dirty="0" smtClean="0"/>
              <a:t>Demand side responses do not need structural reforms – except maybe concerns about consumer protection.</a:t>
            </a:r>
          </a:p>
          <a:p>
            <a:r>
              <a:rPr lang="en-GB" dirty="0" smtClean="0"/>
              <a:t>Supply side responses – underpinned by true import substitution – need business friendly framework conditions.</a:t>
            </a:r>
          </a:p>
          <a:p>
            <a:r>
              <a:rPr lang="en-GB" dirty="0" smtClean="0"/>
              <a:t>This is where sanctions are becoming most damaging: </a:t>
            </a:r>
            <a:br>
              <a:rPr lang="en-GB" dirty="0" smtClean="0"/>
            </a:br>
            <a:r>
              <a:rPr lang="en-GB" dirty="0" smtClean="0"/>
              <a:t>	Administered import substitution may become more profitable than market driven substitution.</a:t>
            </a:r>
            <a:br>
              <a:rPr lang="en-GB" dirty="0" smtClean="0"/>
            </a:br>
            <a:r>
              <a:rPr lang="en-GB" dirty="0" smtClean="0"/>
              <a:t>	Access to government funding is becoming more important than responding to incentives</a:t>
            </a:r>
            <a:endParaRPr lang="en-GB" dirty="0"/>
          </a:p>
        </p:txBody>
      </p:sp>
    </p:spTree>
    <p:extLst>
      <p:ext uri="{BB962C8B-B14F-4D97-AF65-F5344CB8AC3E}">
        <p14:creationId xmlns:p14="http://schemas.microsoft.com/office/powerpoint/2010/main" val="718649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000" y="237600"/>
            <a:ext cx="8064000" cy="1022400"/>
          </a:xfrm>
        </p:spPr>
        <p:txBody>
          <a:bodyPr/>
          <a:lstStyle/>
          <a:p>
            <a:r>
              <a:rPr lang="en-GB" dirty="0" smtClean="0"/>
              <a:t>How to separate between demand side and supply side driven import substitution </a:t>
            </a:r>
            <a:endParaRPr lang="en-GB" dirty="0"/>
          </a:p>
        </p:txBody>
      </p:sp>
      <p:sp>
        <p:nvSpPr>
          <p:cNvPr id="3" name="Content Placeholder 2"/>
          <p:cNvSpPr>
            <a:spLocks noGrp="1"/>
          </p:cNvSpPr>
          <p:nvPr>
            <p:ph idx="1"/>
          </p:nvPr>
        </p:nvSpPr>
        <p:spPr>
          <a:xfrm>
            <a:off x="468000" y="1600200"/>
            <a:ext cx="8676000" cy="5257800"/>
          </a:xfrm>
        </p:spPr>
        <p:txBody>
          <a:bodyPr>
            <a:normAutofit/>
          </a:bodyPr>
          <a:lstStyle/>
          <a:p>
            <a:r>
              <a:rPr lang="en-GB" dirty="0" smtClean="0"/>
              <a:t>On the demand side it is the oil price, which provides more or less income without any change in domestic efforts. Associated revenues should be treated as transfers</a:t>
            </a:r>
          </a:p>
          <a:p>
            <a:r>
              <a:rPr lang="en-GB" dirty="0" smtClean="0"/>
              <a:t> On the supply side structural changes are necessary:</a:t>
            </a:r>
            <a:br>
              <a:rPr lang="en-GB" dirty="0" smtClean="0"/>
            </a:br>
            <a:r>
              <a:rPr lang="en-GB" dirty="0" smtClean="0"/>
              <a:t>	- increased capacity requires investment </a:t>
            </a:r>
            <a:br>
              <a:rPr lang="en-GB" dirty="0" smtClean="0"/>
            </a:br>
            <a:r>
              <a:rPr lang="en-GB" dirty="0" smtClean="0"/>
              <a:t>	- serving new customers may require changing technology</a:t>
            </a:r>
            <a:endParaRPr lang="en-GB" dirty="0"/>
          </a:p>
        </p:txBody>
      </p:sp>
    </p:spTree>
    <p:extLst>
      <p:ext uri="{BB962C8B-B14F-4D97-AF65-F5344CB8AC3E}">
        <p14:creationId xmlns:p14="http://schemas.microsoft.com/office/powerpoint/2010/main" val="1729380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Empirical prerequisites</a:t>
            </a:r>
            <a:endParaRPr lang="en-GB" dirty="0"/>
          </a:p>
        </p:txBody>
      </p:sp>
      <p:sp>
        <p:nvSpPr>
          <p:cNvPr id="3" name="Content Placeholder 2"/>
          <p:cNvSpPr>
            <a:spLocks noGrp="1"/>
          </p:cNvSpPr>
          <p:nvPr>
            <p:ph idx="1"/>
          </p:nvPr>
        </p:nvSpPr>
        <p:spPr>
          <a:xfrm>
            <a:off x="0" y="1600200"/>
            <a:ext cx="9144000" cy="5257800"/>
          </a:xfrm>
        </p:spPr>
        <p:txBody>
          <a:bodyPr>
            <a:normAutofit fontScale="85000" lnSpcReduction="10000"/>
          </a:bodyPr>
          <a:lstStyle/>
          <a:p>
            <a:r>
              <a:rPr lang="en-GB" dirty="0" smtClean="0"/>
              <a:t>The demand side effects are captured by the oil price: a low oil price is associated with lower incomes and depreciation, reducing the demand for more expensive imports </a:t>
            </a:r>
          </a:p>
          <a:p>
            <a:r>
              <a:rPr lang="en-GB" dirty="0" smtClean="0"/>
              <a:t>The supply side is more difficult to model:</a:t>
            </a:r>
            <a:br>
              <a:rPr lang="en-GB" dirty="0" smtClean="0"/>
            </a:br>
            <a:r>
              <a:rPr lang="en-GB" dirty="0" smtClean="0"/>
              <a:t>	The original shock/incentive concerns relative prices  </a:t>
            </a:r>
            <a:br>
              <a:rPr lang="en-GB" dirty="0" smtClean="0"/>
            </a:br>
            <a:r>
              <a:rPr lang="en-GB" dirty="0" smtClean="0"/>
              <a:t>	- whether this turns into changes of relative profit outlooks depends on the absence of entry barriers  </a:t>
            </a:r>
            <a:br>
              <a:rPr lang="en-GB" dirty="0" smtClean="0"/>
            </a:br>
            <a:r>
              <a:rPr lang="en-GB" dirty="0" smtClean="0"/>
              <a:t>	- whether these turn into intended action depends on the rule of law</a:t>
            </a:r>
            <a:br>
              <a:rPr lang="en-GB" dirty="0" smtClean="0"/>
            </a:br>
            <a:r>
              <a:rPr lang="en-GB" dirty="0" smtClean="0"/>
              <a:t> 	- whether these become realised depends on the availability of financing and skilled labour</a:t>
            </a:r>
            <a:endParaRPr lang="en-GB" dirty="0"/>
          </a:p>
        </p:txBody>
      </p:sp>
    </p:spTree>
    <p:extLst>
      <p:ext uri="{BB962C8B-B14F-4D97-AF65-F5344CB8AC3E}">
        <p14:creationId xmlns:p14="http://schemas.microsoft.com/office/powerpoint/2010/main" val="325077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prospects for import substitution now?</a:t>
            </a:r>
            <a:endParaRPr lang="en-GB" dirty="0"/>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r>
              <a:rPr lang="en-GB" dirty="0" smtClean="0"/>
              <a:t>Imports are falling more than incomes and provoked by sanctions</a:t>
            </a:r>
          </a:p>
          <a:p>
            <a:r>
              <a:rPr lang="en-GB" dirty="0" smtClean="0"/>
              <a:t>GDP is falling much less than what could be expected after the fall in oil prices </a:t>
            </a:r>
          </a:p>
          <a:p>
            <a:r>
              <a:rPr lang="en-GB" dirty="0" smtClean="0"/>
              <a:t>Will the relative price effect become like 1998 (long lasting depreciation, strong </a:t>
            </a:r>
            <a:r>
              <a:rPr lang="en-GB" dirty="0" err="1" smtClean="0"/>
              <a:t>gdp</a:t>
            </a:r>
            <a:r>
              <a:rPr lang="en-GB" dirty="0" smtClean="0"/>
              <a:t> growth, slow recovery of imports) or 2008 (short depreciation, weak </a:t>
            </a:r>
            <a:r>
              <a:rPr lang="en-GB" dirty="0" err="1" smtClean="0"/>
              <a:t>gdp</a:t>
            </a:r>
            <a:r>
              <a:rPr lang="en-GB" dirty="0" smtClean="0"/>
              <a:t> recovery, strong recovery of imports)</a:t>
            </a:r>
          </a:p>
          <a:p>
            <a:r>
              <a:rPr lang="en-GB" dirty="0" smtClean="0"/>
              <a:t>However, sanctions and missing structural reforms may generate compensating obstacles for import substitution </a:t>
            </a:r>
            <a:endParaRPr lang="en-GB" dirty="0"/>
          </a:p>
        </p:txBody>
      </p:sp>
    </p:spTree>
    <p:extLst>
      <p:ext uri="{BB962C8B-B14F-4D97-AF65-F5344CB8AC3E}">
        <p14:creationId xmlns:p14="http://schemas.microsoft.com/office/powerpoint/2010/main" val="1449768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GDP per capita difference decomposed</a:t>
            </a:r>
            <a:endParaRPr lang="en-GB"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600200"/>
            <a:ext cx="9144000"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9668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can the resources for import substitution come from?</a:t>
            </a:r>
            <a:endParaRPr lang="en-GB" dirty="0"/>
          </a:p>
        </p:txBody>
      </p:sp>
      <p:sp>
        <p:nvSpPr>
          <p:cNvPr id="3" name="Content Placeholder 2"/>
          <p:cNvSpPr>
            <a:spLocks noGrp="1"/>
          </p:cNvSpPr>
          <p:nvPr>
            <p:ph idx="1"/>
          </p:nvPr>
        </p:nvSpPr>
        <p:spPr/>
        <p:txBody>
          <a:bodyPr/>
          <a:lstStyle/>
          <a:p>
            <a:r>
              <a:rPr lang="en-GB" dirty="0" smtClean="0"/>
              <a:t>The labour force is shrinking</a:t>
            </a:r>
          </a:p>
          <a:p>
            <a:r>
              <a:rPr lang="en-GB" dirty="0" smtClean="0"/>
              <a:t>Capital is fleeing</a:t>
            </a:r>
          </a:p>
          <a:p>
            <a:r>
              <a:rPr lang="en-GB" dirty="0" smtClean="0"/>
              <a:t>Productivity is all what is left</a:t>
            </a:r>
          </a:p>
          <a:p>
            <a:r>
              <a:rPr lang="en-GB" dirty="0" smtClean="0"/>
              <a:t>OECD and IMF analysis shows that competition friendly product market regulation is good for productivity and innovation</a:t>
            </a:r>
            <a:endParaRPr lang="en-GB" dirty="0"/>
          </a:p>
        </p:txBody>
      </p:sp>
    </p:spTree>
    <p:extLst>
      <p:ext uri="{BB962C8B-B14F-4D97-AF65-F5344CB8AC3E}">
        <p14:creationId xmlns:p14="http://schemas.microsoft.com/office/powerpoint/2010/main" val="2579346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is PMR developing?</a:t>
            </a:r>
            <a:endParaRPr lang="en-GB"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268760"/>
            <a:ext cx="9144000" cy="5589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7094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Bottomline</a:t>
            </a:r>
            <a:endParaRPr lang="en-GB" dirty="0"/>
          </a:p>
        </p:txBody>
      </p:sp>
      <p:sp>
        <p:nvSpPr>
          <p:cNvPr id="3" name="Content Placeholder 2"/>
          <p:cNvSpPr>
            <a:spLocks noGrp="1"/>
          </p:cNvSpPr>
          <p:nvPr>
            <p:ph idx="1"/>
          </p:nvPr>
        </p:nvSpPr>
        <p:spPr/>
        <p:txBody>
          <a:bodyPr>
            <a:normAutofit fontScale="92500"/>
          </a:bodyPr>
          <a:lstStyle/>
          <a:p>
            <a:r>
              <a:rPr lang="en-GB" dirty="0" smtClean="0"/>
              <a:t>Market driven import substitution can also happen in Russia</a:t>
            </a:r>
          </a:p>
          <a:p>
            <a:r>
              <a:rPr lang="en-GB" dirty="0" smtClean="0"/>
              <a:t>But under more difficult circumstances success will depend on structural reforms, which amplify incentives from relative price changes</a:t>
            </a:r>
          </a:p>
          <a:p>
            <a:r>
              <a:rPr lang="en-GB" dirty="0" smtClean="0"/>
              <a:t>Given the large distortions and productivity catch-up potential a considerable scope for import </a:t>
            </a:r>
            <a:r>
              <a:rPr lang="en-GB" smtClean="0"/>
              <a:t>substitution could exist</a:t>
            </a:r>
            <a:endParaRPr lang="en-GB" dirty="0"/>
          </a:p>
        </p:txBody>
      </p:sp>
    </p:spTree>
    <p:extLst>
      <p:ext uri="{BB962C8B-B14F-4D97-AF65-F5344CB8AC3E}">
        <p14:creationId xmlns:p14="http://schemas.microsoft.com/office/powerpoint/2010/main" val="3821121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for your attention</a:t>
            </a:r>
            <a:endParaRPr lang="en-GB" dirty="0"/>
          </a:p>
        </p:txBody>
      </p:sp>
      <p:sp>
        <p:nvSpPr>
          <p:cNvPr id="3" name="Content Placeholder 2"/>
          <p:cNvSpPr>
            <a:spLocks noGrp="1"/>
          </p:cNvSpPr>
          <p:nvPr>
            <p:ph idx="1"/>
          </p:nvPr>
        </p:nvSpPr>
        <p:spPr/>
        <p:txBody>
          <a:bodyPr/>
          <a:lstStyle/>
          <a:p>
            <a:r>
              <a:rPr lang="en-GB" dirty="0" smtClean="0"/>
              <a:t>Please provide suggestions and ask questions </a:t>
            </a:r>
          </a:p>
          <a:p>
            <a:r>
              <a:rPr lang="en-GB" dirty="0" smtClean="0"/>
              <a:t>e-mail: Andreas.Woergoetter@oecd.org</a:t>
            </a:r>
            <a:endParaRPr lang="en-GB" dirty="0"/>
          </a:p>
        </p:txBody>
      </p:sp>
    </p:spTree>
    <p:extLst>
      <p:ext uri="{BB962C8B-B14F-4D97-AF65-F5344CB8AC3E}">
        <p14:creationId xmlns:p14="http://schemas.microsoft.com/office/powerpoint/2010/main" val="3252720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000" y="237600"/>
            <a:ext cx="8064000" cy="1022400"/>
          </a:xfrm>
        </p:spPr>
        <p:txBody>
          <a:bodyPr/>
          <a:lstStyle/>
          <a:p>
            <a:pPr algn="ctr"/>
            <a:r>
              <a:rPr lang="en-GB" dirty="0" smtClean="0"/>
              <a:t>Import Substitution in Russia </a:t>
            </a:r>
            <a:br>
              <a:rPr lang="en-GB" dirty="0" smtClean="0"/>
            </a:br>
            <a:r>
              <a:rPr lang="en-GB" dirty="0" smtClean="0"/>
              <a:t>A Moving Target</a:t>
            </a:r>
            <a:endParaRPr lang="en-GB" dirty="0"/>
          </a:p>
        </p:txBody>
      </p:sp>
      <p:sp>
        <p:nvSpPr>
          <p:cNvPr id="3" name="Content Placeholder 2"/>
          <p:cNvSpPr>
            <a:spLocks noGrp="1"/>
          </p:cNvSpPr>
          <p:nvPr>
            <p:ph idx="1"/>
          </p:nvPr>
        </p:nvSpPr>
        <p:spPr/>
        <p:txBody>
          <a:bodyPr/>
          <a:lstStyle/>
          <a:p>
            <a:r>
              <a:rPr lang="en-GB" dirty="0" smtClean="0"/>
              <a:t>The evidence</a:t>
            </a:r>
          </a:p>
          <a:p>
            <a:r>
              <a:rPr lang="en-GB" dirty="0" smtClean="0"/>
              <a:t>A conceptual framework with two drivers</a:t>
            </a:r>
          </a:p>
          <a:p>
            <a:r>
              <a:rPr lang="en-GB" dirty="0" smtClean="0"/>
              <a:t>Challenges with econometrics</a:t>
            </a:r>
          </a:p>
          <a:p>
            <a:r>
              <a:rPr lang="en-GB" dirty="0" smtClean="0"/>
              <a:t>Framework conditions</a:t>
            </a:r>
          </a:p>
          <a:p>
            <a:r>
              <a:rPr lang="en-GB" dirty="0" smtClean="0"/>
              <a:t>Sanctions</a:t>
            </a:r>
          </a:p>
          <a:p>
            <a:r>
              <a:rPr lang="en-GB" dirty="0" smtClean="0"/>
              <a:t>The scope for an import </a:t>
            </a:r>
            <a:r>
              <a:rPr lang="en-GB" smtClean="0"/>
              <a:t>substitution policy</a:t>
            </a:r>
            <a:endParaRPr lang="en-GB" dirty="0" smtClean="0"/>
          </a:p>
          <a:p>
            <a:endParaRPr lang="en-GB" dirty="0"/>
          </a:p>
        </p:txBody>
      </p:sp>
    </p:spTree>
    <p:extLst>
      <p:ext uri="{BB962C8B-B14F-4D97-AF65-F5344CB8AC3E}">
        <p14:creationId xmlns:p14="http://schemas.microsoft.com/office/powerpoint/2010/main" val="3884868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evidence</a:t>
            </a:r>
            <a:endParaRPr lang="en-GB" dirty="0"/>
          </a:p>
        </p:txBody>
      </p:sp>
      <p:sp>
        <p:nvSpPr>
          <p:cNvPr id="3" name="Content Placeholder 2"/>
          <p:cNvSpPr>
            <a:spLocks noGrp="1"/>
          </p:cNvSpPr>
          <p:nvPr>
            <p:ph idx="1"/>
          </p:nvPr>
        </p:nvSpPr>
        <p:spPr>
          <a:xfrm>
            <a:off x="462600" y="1340768"/>
            <a:ext cx="8218800" cy="4525963"/>
          </a:xfrm>
        </p:spPr>
        <p:txBody>
          <a:bodyPr/>
          <a:lstStyle/>
          <a:p>
            <a:pPr marL="0" indent="0">
              <a:buNone/>
            </a:pPr>
            <a:r>
              <a:rPr lang="en-GB" dirty="0" smtClean="0"/>
              <a:t>GDP growth, oil prices and the real exchange rate moved together</a:t>
            </a:r>
            <a:endParaRPr lang="en-GB"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5"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560" y="1705503"/>
            <a:ext cx="10225136"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2003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000" y="237600"/>
            <a:ext cx="8064000" cy="1022400"/>
          </a:xfrm>
        </p:spPr>
        <p:txBody>
          <a:bodyPr/>
          <a:lstStyle/>
          <a:p>
            <a:r>
              <a:rPr lang="en-GB" sz="2800" dirty="0" smtClean="0"/>
              <a:t>Forecasting with a simple growth equation with nothing but oil</a:t>
            </a:r>
            <a:endParaRPr lang="en-GB" sz="2800"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r>
              <a:rPr lang="en-GB" dirty="0" err="1" smtClean="0"/>
              <a:t>lnGDP</a:t>
            </a:r>
            <a:r>
              <a:rPr lang="en-GB" dirty="0" smtClean="0"/>
              <a:t> = 0.19*Brent + 0.0054*trend + CONST</a:t>
            </a:r>
          </a:p>
          <a:p>
            <a:pPr lvl="4"/>
            <a:r>
              <a:rPr lang="en-GB" dirty="0" smtClean="0"/>
              <a:t>(0.02)		(0.0010)</a:t>
            </a:r>
          </a:p>
          <a:p>
            <a:pPr marL="1828800" lvl="4" indent="0">
              <a:buNone/>
            </a:pPr>
            <a:r>
              <a:rPr lang="en-GB" sz="3200" dirty="0" smtClean="0"/>
              <a:t>1995q1-2014q3</a:t>
            </a:r>
          </a:p>
          <a:p>
            <a:pPr marL="1828800" lvl="4" indent="0">
              <a:buNone/>
            </a:pPr>
            <a:r>
              <a:rPr lang="en-GB" sz="3200" dirty="0" smtClean="0"/>
              <a:t>R2=0.97</a:t>
            </a:r>
          </a:p>
          <a:p>
            <a:pPr marL="342900" lvl="4" indent="-342900">
              <a:buFont typeface="Arial" pitchFamily="34" charset="0"/>
              <a:buChar char="•"/>
            </a:pPr>
            <a:r>
              <a:rPr lang="en-GB" sz="3200" dirty="0"/>
              <a:t>The oil price elasticity of earlier estimates is confirmed. Non-oil-price trend-growth is a mediocre 2.1%</a:t>
            </a:r>
          </a:p>
          <a:p>
            <a:pPr marL="342900" lvl="4" indent="-342900">
              <a:buFont typeface="Arial" pitchFamily="34" charset="0"/>
              <a:buChar char="•"/>
            </a:pPr>
            <a:r>
              <a:rPr lang="en-GB" sz="3200" dirty="0"/>
              <a:t>With an oil price fall of 50% </a:t>
            </a:r>
            <a:r>
              <a:rPr lang="en-GB" sz="3200" dirty="0" err="1"/>
              <a:t>gdp</a:t>
            </a:r>
            <a:r>
              <a:rPr lang="en-GB" sz="3200" dirty="0"/>
              <a:t> should therefore fall by 10%, plus 2% trend growth makes for a minus 8% recession in 2015. First forecasts at the beginning of the year were around -6%, now we (OECD) are around -3</a:t>
            </a:r>
            <a:r>
              <a:rPr lang="en-GB" sz="3200" dirty="0" smtClean="0"/>
              <a:t>%</a:t>
            </a:r>
          </a:p>
          <a:p>
            <a:pPr marL="342900" lvl="4" indent="-342900">
              <a:buFont typeface="Arial" pitchFamily="34" charset="0"/>
              <a:buChar char="•"/>
            </a:pPr>
            <a:r>
              <a:rPr lang="en-GB" sz="3200" dirty="0" smtClean="0"/>
              <a:t>What is happening? Import substitution?</a:t>
            </a:r>
            <a:endParaRPr lang="en-GB" sz="3200" dirty="0"/>
          </a:p>
        </p:txBody>
      </p:sp>
    </p:spTree>
    <p:extLst>
      <p:ext uri="{BB962C8B-B14F-4D97-AF65-F5344CB8AC3E}">
        <p14:creationId xmlns:p14="http://schemas.microsoft.com/office/powerpoint/2010/main" val="3627758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37600"/>
            <a:ext cx="8028384" cy="1022400"/>
          </a:xfrm>
        </p:spPr>
        <p:txBody>
          <a:bodyPr/>
          <a:lstStyle/>
          <a:p>
            <a:r>
              <a:rPr lang="en-GB" sz="2800" dirty="0" smtClean="0"/>
              <a:t>How did imports develop as a share of GDP?</a:t>
            </a:r>
            <a:endParaRPr lang="en-GB" sz="2800" dirty="0"/>
          </a:p>
        </p:txBody>
      </p:sp>
      <p:sp>
        <p:nvSpPr>
          <p:cNvPr id="3" name="Content Placeholder 2"/>
          <p:cNvSpPr>
            <a:spLocks noGrp="1"/>
          </p:cNvSpPr>
          <p:nvPr>
            <p:ph idx="1"/>
          </p:nvPr>
        </p:nvSpPr>
        <p:spPr>
          <a:xfrm>
            <a:off x="0" y="1600200"/>
            <a:ext cx="9144000" cy="4525963"/>
          </a:xfrm>
        </p:spPr>
        <p:txBody>
          <a:bodyPr/>
          <a:lstStyle/>
          <a:p>
            <a:pPr marL="0" indent="0">
              <a:buNone/>
            </a:pPr>
            <a:r>
              <a:rPr lang="en-GB" dirty="0" smtClean="0"/>
              <a:t>Two episodes with declining imports but opposite </a:t>
            </a:r>
            <a:r>
              <a:rPr lang="en-GB" dirty="0" err="1" smtClean="0"/>
              <a:t>gdp</a:t>
            </a:r>
            <a:r>
              <a:rPr lang="en-GB" dirty="0" smtClean="0"/>
              <a:t> dynamics (1998 compared with 2009)</a:t>
            </a:r>
            <a:endParaRPr lang="en-GB"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049"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492896"/>
            <a:ext cx="9540552"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4112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5121"/>
            <a:ext cx="7416000" cy="1022400"/>
          </a:xfrm>
        </p:spPr>
        <p:txBody>
          <a:bodyPr/>
          <a:lstStyle/>
          <a:p>
            <a:r>
              <a:rPr lang="en-GB" dirty="0" smtClean="0"/>
              <a:t>What is import substitution (IS)?</a:t>
            </a:r>
            <a:endParaRPr lang="en-GB" dirty="0"/>
          </a:p>
        </p:txBody>
      </p:sp>
      <p:sp>
        <p:nvSpPr>
          <p:cNvPr id="3" name="Content Placeholder 2"/>
          <p:cNvSpPr>
            <a:spLocks noGrp="1"/>
          </p:cNvSpPr>
          <p:nvPr>
            <p:ph idx="1"/>
          </p:nvPr>
        </p:nvSpPr>
        <p:spPr>
          <a:xfrm>
            <a:off x="0" y="1412776"/>
            <a:ext cx="9144000" cy="5257800"/>
          </a:xfrm>
        </p:spPr>
        <p:txBody>
          <a:bodyPr>
            <a:normAutofit fontScale="92500" lnSpcReduction="10000"/>
          </a:bodyPr>
          <a:lstStyle/>
          <a:p>
            <a:r>
              <a:rPr lang="en-GB" dirty="0" smtClean="0"/>
              <a:t>A reduction of imports with an accompanying change of the level of GDP:</a:t>
            </a:r>
            <a:br>
              <a:rPr lang="en-GB" dirty="0" smtClean="0"/>
            </a:br>
            <a:r>
              <a:rPr lang="en-GB" dirty="0" smtClean="0"/>
              <a:t/>
            </a:r>
            <a:br>
              <a:rPr lang="en-GB" dirty="0" smtClean="0"/>
            </a:br>
            <a:r>
              <a:rPr lang="en-GB" dirty="0" smtClean="0"/>
              <a:t>GDP = C + I + G + X – M</a:t>
            </a:r>
          </a:p>
          <a:p>
            <a:r>
              <a:rPr lang="en-GB" dirty="0" err="1" smtClean="0"/>
              <a:t>dGDP</a:t>
            </a:r>
            <a:r>
              <a:rPr lang="en-GB" dirty="0" smtClean="0"/>
              <a:t> = </a:t>
            </a:r>
            <a:r>
              <a:rPr lang="en-GB" dirty="0" err="1" smtClean="0"/>
              <a:t>dC</a:t>
            </a:r>
            <a:r>
              <a:rPr lang="en-GB" dirty="0" smtClean="0"/>
              <a:t> + </a:t>
            </a:r>
            <a:r>
              <a:rPr lang="en-GB" dirty="0" err="1" smtClean="0"/>
              <a:t>dI</a:t>
            </a:r>
            <a:r>
              <a:rPr lang="en-GB" dirty="0" smtClean="0"/>
              <a:t> + </a:t>
            </a:r>
            <a:r>
              <a:rPr lang="en-GB" dirty="0" err="1" smtClean="0"/>
              <a:t>dX</a:t>
            </a:r>
            <a:r>
              <a:rPr lang="en-GB" dirty="0" smtClean="0"/>
              <a:t> – </a:t>
            </a:r>
            <a:r>
              <a:rPr lang="en-GB" dirty="0" err="1" smtClean="0"/>
              <a:t>dM</a:t>
            </a:r>
            <a:r>
              <a:rPr lang="en-GB" dirty="0" smtClean="0"/>
              <a:t> &gt; 0</a:t>
            </a:r>
          </a:p>
          <a:p>
            <a:endParaRPr lang="en-GB" dirty="0"/>
          </a:p>
          <a:p>
            <a:r>
              <a:rPr lang="en-GB" dirty="0" smtClean="0"/>
              <a:t>A necessary condition for IS to happen is the availability of free resources (labour and capital), the profitability of their employment and an incentive to switch demand from foreign to domestic goods and services</a:t>
            </a:r>
            <a:endParaRPr lang="en-GB" dirty="0"/>
          </a:p>
        </p:txBody>
      </p:sp>
    </p:spTree>
    <p:extLst>
      <p:ext uri="{BB962C8B-B14F-4D97-AF65-F5344CB8AC3E}">
        <p14:creationId xmlns:p14="http://schemas.microsoft.com/office/powerpoint/2010/main" val="4151888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was the Russian business model</a:t>
            </a:r>
            <a:endParaRPr lang="en-GB" dirty="0"/>
          </a:p>
        </p:txBody>
      </p:sp>
      <p:sp>
        <p:nvSpPr>
          <p:cNvPr id="3" name="Content Placeholder 2"/>
          <p:cNvSpPr>
            <a:spLocks noGrp="1"/>
          </p:cNvSpPr>
          <p:nvPr>
            <p:ph idx="1"/>
          </p:nvPr>
        </p:nvSpPr>
        <p:spPr>
          <a:xfrm>
            <a:off x="0" y="1600201"/>
            <a:ext cx="9144000" cy="2548879"/>
          </a:xfrm>
        </p:spPr>
        <p:txBody>
          <a:bodyPr>
            <a:normAutofit fontScale="92500"/>
          </a:bodyPr>
          <a:lstStyle/>
          <a:p>
            <a:r>
              <a:rPr lang="en-GB" dirty="0" smtClean="0"/>
              <a:t>Decline of the share of manufacturing to 12% - Dutch disease in full operation</a:t>
            </a:r>
          </a:p>
          <a:p>
            <a:r>
              <a:rPr lang="en-GB" dirty="0" smtClean="0"/>
              <a:t>High growth achieved by expanding services, mainly importing consumer goods (retail trade), real estate and exporting capital (financial sector)</a:t>
            </a:r>
            <a:endParaRPr lang="en-GB"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3073"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04247"/>
            <a:ext cx="9540552" cy="3168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231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Was  this model sustainable?</a:t>
            </a:r>
            <a:endParaRPr lang="en-GB" dirty="0"/>
          </a:p>
        </p:txBody>
      </p:sp>
      <p:sp>
        <p:nvSpPr>
          <p:cNvPr id="3" name="Content Placeholder 2"/>
          <p:cNvSpPr>
            <a:spLocks noGrp="1"/>
          </p:cNvSpPr>
          <p:nvPr>
            <p:ph idx="1"/>
          </p:nvPr>
        </p:nvSpPr>
        <p:spPr/>
        <p:txBody>
          <a:bodyPr/>
          <a:lstStyle/>
          <a:p>
            <a:r>
              <a:rPr lang="en-GB" dirty="0" smtClean="0"/>
              <a:t>Only with growing </a:t>
            </a:r>
            <a:r>
              <a:rPr lang="en-GB" smtClean="0"/>
              <a:t>oil prices</a:t>
            </a:r>
          </a:p>
          <a:p>
            <a:endParaRPr lang="en-GB"/>
          </a:p>
        </p:txBody>
      </p:sp>
    </p:spTree>
    <p:extLst>
      <p:ext uri="{BB962C8B-B14F-4D97-AF65-F5344CB8AC3E}">
        <p14:creationId xmlns:p14="http://schemas.microsoft.com/office/powerpoint/2010/main" val="2637344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drivers of import substitution</a:t>
            </a:r>
            <a:endParaRPr lang="en-GB" dirty="0"/>
          </a:p>
        </p:txBody>
      </p:sp>
      <p:sp>
        <p:nvSpPr>
          <p:cNvPr id="3" name="Content Placeholder 2"/>
          <p:cNvSpPr>
            <a:spLocks noGrp="1"/>
          </p:cNvSpPr>
          <p:nvPr>
            <p:ph idx="1"/>
          </p:nvPr>
        </p:nvSpPr>
        <p:spPr>
          <a:xfrm>
            <a:off x="0" y="1600200"/>
            <a:ext cx="9144000" cy="5257800"/>
          </a:xfrm>
        </p:spPr>
        <p:txBody>
          <a:bodyPr>
            <a:normAutofit fontScale="92500"/>
          </a:bodyPr>
          <a:lstStyle/>
          <a:p>
            <a:r>
              <a:rPr lang="en-GB" dirty="0" smtClean="0"/>
              <a:t>Dutch disease Russian style – increasing incomes from rising oil prices generate a substitution from low quality domestic goods and services to high-price imported goods and services. This effect is fast moving in both directions, because it takes place on the demand side…[this can take place without policy support]</a:t>
            </a:r>
          </a:p>
          <a:p>
            <a:r>
              <a:rPr lang="en-GB" dirty="0" smtClean="0"/>
              <a:t>Relative price changes – imported goods becoming more expensive generate incentives for domestic  supply responses. This effect is slow moving and lasting. [This will require structural reforms]</a:t>
            </a:r>
            <a:endParaRPr lang="en-GB" dirty="0"/>
          </a:p>
        </p:txBody>
      </p:sp>
    </p:spTree>
    <p:extLst>
      <p:ext uri="{BB962C8B-B14F-4D97-AF65-F5344CB8AC3E}">
        <p14:creationId xmlns:p14="http://schemas.microsoft.com/office/powerpoint/2010/main" val="2208165595"/>
      </p:ext>
    </p:extLst>
  </p:cSld>
  <p:clrMapOvr>
    <a:masterClrMapping/>
  </p:clrMapOvr>
</p:sld>
</file>

<file path=ppt/theme/theme1.xml><?xml version="1.0" encoding="utf-8"?>
<a:theme xmlns:a="http://schemas.openxmlformats.org/drawingml/2006/main" name="OECD_English_blu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OECD_English_blue</Template>
  <TotalTime>253</TotalTime>
  <Words>622</Words>
  <Application>Microsoft Office PowerPoint</Application>
  <PresentationFormat>On-screen Show (4:3)</PresentationFormat>
  <Paragraphs>67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OECD_English_blue</vt:lpstr>
      <vt:lpstr>Import substitution policy:  a viable strategy or palliative for Russia?  lilas Demmou, Annamaria Tuske, Yana Vaziakova and Andreas Wörgötter OECD – economics Department</vt:lpstr>
      <vt:lpstr>Import Substitution in Russia  A Moving Target</vt:lpstr>
      <vt:lpstr>The evidence</vt:lpstr>
      <vt:lpstr>Forecasting with a simple growth equation with nothing but oil</vt:lpstr>
      <vt:lpstr>How did imports develop as a share of GDP?</vt:lpstr>
      <vt:lpstr>What is import substitution (IS)?</vt:lpstr>
      <vt:lpstr>What was the Russian business model</vt:lpstr>
      <vt:lpstr>Was  this model sustainable?</vt:lpstr>
      <vt:lpstr>Two drivers of import substitution</vt:lpstr>
      <vt:lpstr>Currently growing sectors</vt:lpstr>
      <vt:lpstr>Framework considerations</vt:lpstr>
      <vt:lpstr>How to separate between demand side and supply side driven import substitution </vt:lpstr>
      <vt:lpstr>Empirical prerequisites</vt:lpstr>
      <vt:lpstr>What are the prospects for import substitution now?</vt:lpstr>
      <vt:lpstr>GDP per capita difference decomposed</vt:lpstr>
      <vt:lpstr>Where can the resources for import substitution come from?</vt:lpstr>
      <vt:lpstr>How is PMR developing?</vt:lpstr>
      <vt:lpstr>Bottomline</vt:lpstr>
      <vt:lpstr>Thank you for your attention</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 substitution in the Russian Federation – Prospects and challenges  Andreas Wörgötter, OECD</dc:title>
  <dc:creator>WOERGOETTER Andreas</dc:creator>
  <cp:lastModifiedBy>WOERGOETTER Andreas</cp:lastModifiedBy>
  <cp:revision>25</cp:revision>
  <dcterms:created xsi:type="dcterms:W3CDTF">2015-02-03T18:41:46Z</dcterms:created>
  <dcterms:modified xsi:type="dcterms:W3CDTF">2015-05-29T06:41:01Z</dcterms:modified>
</cp:coreProperties>
</file>