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de-DE"/>
              <a:t>Titelmasterformat durch Klicken bearbeiten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0816891-D323-40E3-BA9F-8379BFE61EFD}" type="datetimeFigureOut">
              <a:rPr lang="en-GB" smtClean="0"/>
              <a:t>25/07/2017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51288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de-DE"/>
              <a:t>Titelmasterformat durch Klicken bearbeiten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0816891-D323-40E3-BA9F-8379BFE61EFD}" type="datetimeFigureOut">
              <a:rPr lang="en-GB" smtClean="0"/>
              <a:t>25/07/2017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301975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de-DE"/>
              <a:t>Titelmasterformat durch Klicken bearbeiten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de-DE"/>
              <a:t>Formatvorlagen des Textmasters bearbeiten</a:t>
            </a:r>
          </a:p>
        </p:txBody>
      </p:sp>
      <p:sp>
        <p:nvSpPr>
          <p:cNvPr id="4" name="Date Placeholder 3"/>
          <p:cNvSpPr>
            <a:spLocks noGrp="1"/>
          </p:cNvSpPr>
          <p:nvPr>
            <p:ph type="dt" sz="half" idx="10"/>
          </p:nvPr>
        </p:nvSpPr>
        <p:spPr/>
        <p:txBody>
          <a:bodyPr/>
          <a:lstStyle/>
          <a:p>
            <a:fld id="{40816891-D323-40E3-BA9F-8379BFE61EFD}" type="datetimeFigureOut">
              <a:rPr lang="en-GB" smtClean="0"/>
              <a:t>25/07/2017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97323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de-DE"/>
              <a:t>Titelmasterformat durch Klicken bearbeiten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de-DE"/>
              <a:t>Formatvorlagen des Textmasters bearbeiten</a:t>
            </a:r>
          </a:p>
        </p:txBody>
      </p:sp>
      <p:sp>
        <p:nvSpPr>
          <p:cNvPr id="2" name="Date Placeholder 1"/>
          <p:cNvSpPr>
            <a:spLocks noGrp="1"/>
          </p:cNvSpPr>
          <p:nvPr>
            <p:ph type="dt" sz="half" idx="10"/>
          </p:nvPr>
        </p:nvSpPr>
        <p:spPr/>
        <p:txBody>
          <a:bodyPr/>
          <a:lstStyle/>
          <a:p>
            <a:fld id="{40816891-D323-40E3-BA9F-8379BFE61EFD}" type="datetimeFigureOut">
              <a:rPr lang="en-GB" smtClean="0"/>
              <a:t>25/07/2017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1504360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0816891-D323-40E3-BA9F-8379BFE61EFD}" type="datetimeFigureOut">
              <a:rPr lang="en-GB" smtClean="0"/>
              <a:t>25/07/2017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2616116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0816891-D323-40E3-BA9F-8379BFE61EFD}" type="datetimeFigureOut">
              <a:rPr lang="en-GB" smtClean="0"/>
              <a:t>25/07/2017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322288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0816891-D323-40E3-BA9F-8379BFE61EFD}" type="datetimeFigureOut">
              <a:rPr lang="en-GB" smtClean="0"/>
              <a:t>25/07/2017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238665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de-DE"/>
              <a:t>Titelmasterformat durch Klicken bearbeiten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0816891-D323-40E3-BA9F-8379BFE61EFD}" type="datetimeFigureOut">
              <a:rPr lang="en-GB" smtClean="0"/>
              <a:t>25/07/2017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257511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0816891-D323-40E3-BA9F-8379BFE61EFD}" type="datetimeFigureOut">
              <a:rPr lang="en-GB" smtClean="0"/>
              <a:t>25/07/2017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8211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0816891-D323-40E3-BA9F-8379BFE61EFD}" type="datetimeFigureOut">
              <a:rPr lang="en-GB" smtClean="0"/>
              <a:t>25/07/2017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385929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0816891-D323-40E3-BA9F-8379BFE61EFD}" type="datetimeFigureOut">
              <a:rPr lang="en-GB" smtClean="0"/>
              <a:t>25/07/2017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25024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16891-D323-40E3-BA9F-8379BFE61EFD}" type="datetimeFigureOut">
              <a:rPr lang="en-GB" smtClean="0"/>
              <a:t>25/07/2017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271765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de-DE"/>
              <a:t>Titelmasterformat durch Klicken bearbeiten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0816891-D323-40E3-BA9F-8379BFE61EFD}" type="datetimeFigureOut">
              <a:rPr lang="en-GB" smtClean="0"/>
              <a:t>25/07/2017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41729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de-DE"/>
              <a:t>Titelmasterformat durch Klicken bearbeiten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2914357" y="6041361"/>
            <a:ext cx="732659" cy="365125"/>
          </a:xfrm>
        </p:spPr>
        <p:txBody>
          <a:bodyPr/>
          <a:lstStyle/>
          <a:p>
            <a:fld id="{40816891-D323-40E3-BA9F-8379BFE61EFD}" type="datetimeFigureOut">
              <a:rPr lang="en-GB" smtClean="0"/>
              <a:t>25/07/2017</a:t>
            </a:fld>
            <a:endParaRPr lang="en-GB"/>
          </a:p>
        </p:txBody>
      </p:sp>
      <p:sp>
        <p:nvSpPr>
          <p:cNvPr id="6" name="Footer Placeholder 5"/>
          <p:cNvSpPr>
            <a:spLocks noGrp="1"/>
          </p:cNvSpPr>
          <p:nvPr>
            <p:ph type="ftr" sz="quarter" idx="11"/>
          </p:nvPr>
        </p:nvSpPr>
        <p:spPr>
          <a:xfrm>
            <a:off x="442797" y="6041361"/>
            <a:ext cx="2471560" cy="365125"/>
          </a:xfrm>
        </p:spPr>
        <p:txBody>
          <a:bodyPr/>
          <a:lstStyle/>
          <a:p>
            <a:endParaRPr lang="en-GB"/>
          </a:p>
        </p:txBody>
      </p:sp>
      <p:sp>
        <p:nvSpPr>
          <p:cNvPr id="7" name="Slide Number Placeholder 6"/>
          <p:cNvSpPr>
            <a:spLocks noGrp="1"/>
          </p:cNvSpPr>
          <p:nvPr>
            <p:ph type="sldNum" sz="quarter" idx="12"/>
          </p:nvPr>
        </p:nvSpPr>
        <p:spPr>
          <a:xfrm>
            <a:off x="3647017" y="5915887"/>
            <a:ext cx="796616" cy="490599"/>
          </a:xfrm>
        </p:spPr>
        <p:txBody>
          <a:bodyPr/>
          <a:lstStyle/>
          <a:p>
            <a:fld id="{30116320-4B6E-48D5-AD53-1EDCD7538DF2}" type="slidenum">
              <a:rPr lang="en-GB" smtClean="0"/>
              <a:t>‹Nr.›</a:t>
            </a:fld>
            <a:endParaRPr lang="en-GB"/>
          </a:p>
        </p:txBody>
      </p:sp>
    </p:spTree>
    <p:extLst>
      <p:ext uri="{BB962C8B-B14F-4D97-AF65-F5344CB8AC3E}">
        <p14:creationId xmlns:p14="http://schemas.microsoft.com/office/powerpoint/2010/main" val="255578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Titelmasterformat durch Klicken bearbeiten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40816891-D323-40E3-BA9F-8379BFE61EFD}" type="datetimeFigureOut">
              <a:rPr lang="en-GB" smtClean="0"/>
              <a:t>25/07/2017</a:t>
            </a:fld>
            <a:endParaRPr lang="en-GB"/>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30116320-4B6E-48D5-AD53-1EDCD7538DF2}" type="slidenum">
              <a:rPr lang="en-GB" smtClean="0"/>
              <a:t>‹Nr.›</a:t>
            </a:fld>
            <a:endParaRPr lang="en-GB"/>
          </a:p>
        </p:txBody>
      </p:sp>
    </p:spTree>
    <p:extLst>
      <p:ext uri="{BB962C8B-B14F-4D97-AF65-F5344CB8AC3E}">
        <p14:creationId xmlns:p14="http://schemas.microsoft.com/office/powerpoint/2010/main" val="6380603"/>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ndreas.Woergoetter@Econ.TUWien.ac.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7380464" cy="1246495"/>
          </a:xfrm>
        </p:spPr>
        <p:txBody>
          <a:bodyPr/>
          <a:lstStyle/>
          <a:p>
            <a:r>
              <a:rPr lang="de-AT" dirty="0"/>
              <a:t>OECD Wirtschaftsberichte</a:t>
            </a:r>
          </a:p>
        </p:txBody>
      </p:sp>
      <p:sp>
        <p:nvSpPr>
          <p:cNvPr id="3" name="Subtitle 2"/>
          <p:cNvSpPr>
            <a:spLocks noGrp="1"/>
          </p:cNvSpPr>
          <p:nvPr>
            <p:ph type="subTitle" idx="1"/>
          </p:nvPr>
        </p:nvSpPr>
        <p:spPr>
          <a:xfrm>
            <a:off x="1368000" y="3805200"/>
            <a:ext cx="6300000" cy="1118255"/>
          </a:xfrm>
        </p:spPr>
        <p:txBody>
          <a:bodyPr>
            <a:normAutofit fontScale="85000" lnSpcReduction="20000"/>
          </a:bodyPr>
          <a:lstStyle/>
          <a:p>
            <a:r>
              <a:rPr lang="de-DE" b="1" dirty="0"/>
              <a:t>Rechnungshof-</a:t>
            </a:r>
            <a:r>
              <a:rPr lang="de-DE" dirty="0"/>
              <a:t>Wissensgemeinschaft "Öffentliche Verwaltung und Verwaltungsreform"</a:t>
            </a:r>
          </a:p>
          <a:p>
            <a:r>
              <a:rPr lang="de-DE" b="1" dirty="0"/>
              <a:t>15 Dezember 2016</a:t>
            </a:r>
            <a:endParaRPr lang="de-DE" dirty="0"/>
          </a:p>
          <a:p>
            <a:r>
              <a:rPr lang="de-DE" dirty="0"/>
              <a:t>Andreas Wörgötter, ex-OECD, Länderberichtsabteilung</a:t>
            </a:r>
          </a:p>
        </p:txBody>
      </p:sp>
    </p:spTree>
    <p:extLst>
      <p:ext uri="{BB962C8B-B14F-4D97-AF65-F5344CB8AC3E}">
        <p14:creationId xmlns:p14="http://schemas.microsoft.com/office/powerpoint/2010/main" val="189143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Umsetzung</a:t>
            </a:r>
          </a:p>
        </p:txBody>
      </p:sp>
      <p:sp>
        <p:nvSpPr>
          <p:cNvPr id="3" name="Content Placeholder 2"/>
          <p:cNvSpPr>
            <a:spLocks noGrp="1"/>
          </p:cNvSpPr>
          <p:nvPr>
            <p:ph idx="1"/>
          </p:nvPr>
        </p:nvSpPr>
        <p:spPr>
          <a:xfrm>
            <a:off x="1" y="2222287"/>
            <a:ext cx="9144000" cy="3636510"/>
          </a:xfrm>
        </p:spPr>
        <p:txBody>
          <a:bodyPr>
            <a:normAutofit/>
          </a:bodyPr>
          <a:lstStyle/>
          <a:p>
            <a:r>
              <a:rPr lang="de-AT" dirty="0"/>
              <a:t>Unterstützung der Reformbestrebungen der Regierung</a:t>
            </a:r>
          </a:p>
          <a:p>
            <a:pPr marL="0" indent="0">
              <a:buNone/>
            </a:pPr>
            <a:r>
              <a:rPr lang="de-AT" dirty="0"/>
              <a:t>	- Prioritätensetzung</a:t>
            </a:r>
          </a:p>
          <a:p>
            <a:pPr marL="0" indent="0">
              <a:buNone/>
            </a:pPr>
            <a:r>
              <a:rPr lang="de-AT" dirty="0"/>
              <a:t>	- Zurverfügungstellung von Erfahrung (Was funktioniert woanders)</a:t>
            </a:r>
          </a:p>
          <a:p>
            <a:pPr marL="0" indent="0">
              <a:buNone/>
            </a:pPr>
            <a:r>
              <a:rPr lang="de-AT" dirty="0"/>
              <a:t>	- Anreize für Implementierung (Reformpaket, das man nicht ablehnen kann)</a:t>
            </a:r>
          </a:p>
          <a:p>
            <a:r>
              <a:rPr lang="de-AT" dirty="0"/>
              <a:t>Beitrag zur öffentlichen Politikdebatte</a:t>
            </a:r>
          </a:p>
          <a:p>
            <a:r>
              <a:rPr lang="de-AT" dirty="0"/>
              <a:t>Spin-offs für akademischen Output</a:t>
            </a:r>
          </a:p>
          <a:p>
            <a:r>
              <a:rPr lang="de-AT" dirty="0"/>
              <a:t>Vertiefung der Beziehungen mit der Verwaltung und Wirtschaftsforschung</a:t>
            </a:r>
          </a:p>
          <a:p>
            <a:pPr marL="0" indent="0">
              <a:buNone/>
            </a:pPr>
            <a:endParaRPr lang="de-AT" dirty="0"/>
          </a:p>
        </p:txBody>
      </p:sp>
    </p:spTree>
    <p:extLst>
      <p:ext uri="{BB962C8B-B14F-4D97-AF65-F5344CB8AC3E}">
        <p14:creationId xmlns:p14="http://schemas.microsoft.com/office/powerpoint/2010/main" val="2319273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a:t>Herzlichen Dank </a:t>
            </a:r>
            <a:r>
              <a:rPr lang="de-AT" dirty="0"/>
              <a:t>für Ihre Aufmerksamkeit</a:t>
            </a:r>
          </a:p>
        </p:txBody>
      </p:sp>
      <p:sp>
        <p:nvSpPr>
          <p:cNvPr id="3" name="Inhaltsplatzhalter 2"/>
          <p:cNvSpPr>
            <a:spLocks noGrp="1"/>
          </p:cNvSpPr>
          <p:nvPr>
            <p:ph idx="1"/>
          </p:nvPr>
        </p:nvSpPr>
        <p:spPr/>
        <p:txBody>
          <a:bodyPr/>
          <a:lstStyle/>
          <a:p>
            <a:r>
              <a:rPr lang="de-AT" dirty="0">
                <a:hlinkClick r:id="rId2"/>
              </a:rPr>
              <a:t>Andreas.Woergoetter@Econ.TUWien.ac.at</a:t>
            </a:r>
            <a:endParaRPr lang="de-AT" dirty="0"/>
          </a:p>
          <a:p>
            <a:r>
              <a:rPr lang="de-AT" dirty="0"/>
              <a:t>Gastforscher an der Südafrikanischen Zentralbank </a:t>
            </a:r>
          </a:p>
          <a:p>
            <a:r>
              <a:rPr lang="de-AT" dirty="0"/>
              <a:t>Zugeteilter Universitätsdozent am Institut für Stochastik </a:t>
            </a:r>
            <a:r>
              <a:rPr lang="de-AT"/>
              <a:t>und Wirtschaftsmathematik, TU Wien</a:t>
            </a:r>
            <a:endParaRPr lang="de-AT" dirty="0"/>
          </a:p>
        </p:txBody>
      </p:sp>
    </p:spTree>
    <p:extLst>
      <p:ext uri="{BB962C8B-B14F-4D97-AF65-F5344CB8AC3E}">
        <p14:creationId xmlns:p14="http://schemas.microsoft.com/office/powerpoint/2010/main" val="394531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OECD Wirtschaftsberichte</a:t>
            </a:r>
          </a:p>
        </p:txBody>
      </p:sp>
      <p:sp>
        <p:nvSpPr>
          <p:cNvPr id="3" name="Content Placeholder 2"/>
          <p:cNvSpPr>
            <a:spLocks noGrp="1"/>
          </p:cNvSpPr>
          <p:nvPr>
            <p:ph idx="1"/>
          </p:nvPr>
        </p:nvSpPr>
        <p:spPr>
          <a:xfrm>
            <a:off x="1" y="2222287"/>
            <a:ext cx="9144000" cy="3636510"/>
          </a:xfrm>
        </p:spPr>
        <p:txBody>
          <a:bodyPr>
            <a:normAutofit/>
          </a:bodyPr>
          <a:lstStyle/>
          <a:p>
            <a:r>
              <a:rPr lang="de-AT" dirty="0"/>
              <a:t>Überblick – Interaktion zwischen OECD und zuständiger Verwaltung </a:t>
            </a:r>
          </a:p>
          <a:p>
            <a:r>
              <a:rPr lang="de-AT" dirty="0"/>
              <a:t>Prozess</a:t>
            </a:r>
          </a:p>
          <a:p>
            <a:r>
              <a:rPr lang="de-AT" dirty="0"/>
              <a:t>Zeitlicher Ablauf</a:t>
            </a:r>
          </a:p>
          <a:p>
            <a:r>
              <a:rPr lang="de-AT" dirty="0"/>
              <a:t>Dokumente</a:t>
            </a:r>
          </a:p>
          <a:p>
            <a:r>
              <a:rPr lang="de-AT" dirty="0"/>
              <a:t>Inhalt</a:t>
            </a:r>
          </a:p>
          <a:p>
            <a:r>
              <a:rPr lang="de-AT" dirty="0"/>
              <a:t>Wichtige Inputs aus der Wirtschaftsabteilung und anderen Direktoraten</a:t>
            </a:r>
          </a:p>
          <a:p>
            <a:r>
              <a:rPr lang="de-AT" dirty="0"/>
              <a:t>Ressourcen</a:t>
            </a:r>
          </a:p>
          <a:p>
            <a:r>
              <a:rPr lang="de-AT" dirty="0"/>
              <a:t>Umsetzung</a:t>
            </a:r>
          </a:p>
        </p:txBody>
      </p:sp>
    </p:spTree>
    <p:extLst>
      <p:ext uri="{BB962C8B-B14F-4D97-AF65-F5344CB8AC3E}">
        <p14:creationId xmlns:p14="http://schemas.microsoft.com/office/powerpoint/2010/main" val="3703479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Überblick</a:t>
            </a:r>
          </a:p>
        </p:txBody>
      </p:sp>
      <p:sp>
        <p:nvSpPr>
          <p:cNvPr id="3" name="Content Placeholder 2"/>
          <p:cNvSpPr>
            <a:spLocks noGrp="1"/>
          </p:cNvSpPr>
          <p:nvPr>
            <p:ph idx="1"/>
          </p:nvPr>
        </p:nvSpPr>
        <p:spPr>
          <a:xfrm>
            <a:off x="0" y="1600200"/>
            <a:ext cx="9144000" cy="5257800"/>
          </a:xfrm>
        </p:spPr>
        <p:txBody>
          <a:bodyPr>
            <a:normAutofit lnSpcReduction="10000"/>
          </a:bodyPr>
          <a:lstStyle/>
          <a:p>
            <a:pPr marL="0" indent="0">
              <a:buNone/>
            </a:pPr>
            <a:endParaRPr lang="de-AT" dirty="0"/>
          </a:p>
          <a:p>
            <a:pPr marL="0" indent="0">
              <a:buNone/>
            </a:pPr>
            <a:r>
              <a:rPr lang="de-AT" dirty="0"/>
              <a:t>Ein Wirtschaftsbericht:</a:t>
            </a:r>
          </a:p>
          <a:p>
            <a:r>
              <a:rPr lang="de-AT" dirty="0"/>
              <a:t>Ist 80-120 Seiten lang</a:t>
            </a:r>
          </a:p>
          <a:p>
            <a:r>
              <a:rPr lang="de-AT" dirty="0"/>
              <a:t>Wird mit einer Frequenz von 2 Jahren erstellt</a:t>
            </a:r>
          </a:p>
          <a:p>
            <a:r>
              <a:rPr lang="de-AT" dirty="0"/>
              <a:t>Wird für alle Mitgliedsländer unter der Verantwortung des Länderberichtskomitees erstellt (Nicht-Mitgliedsländer-Berichte unterstehen der Verantwortung des Generalsekretärs, werden aber auch im Komitee beraten und diskutiert). Besondere Prozeduren gibt es für Beitrittskandidaten</a:t>
            </a:r>
          </a:p>
          <a:p>
            <a:r>
              <a:rPr lang="de-AT" dirty="0"/>
              <a:t>Der „Mehrwert“ des Berichtes besteht in Evidenz-basierten Empfehlungen, die die Arbeit der Regierung unterstützen sollen ihre Politik auf breiter Basis zu verbessern (“</a:t>
            </a:r>
            <a:r>
              <a:rPr lang="de-AT" dirty="0" err="1"/>
              <a:t>Better</a:t>
            </a:r>
            <a:r>
              <a:rPr lang="de-AT" dirty="0"/>
              <a:t> </a:t>
            </a:r>
            <a:r>
              <a:rPr lang="de-AT" dirty="0" err="1"/>
              <a:t>Policies</a:t>
            </a:r>
            <a:r>
              <a:rPr lang="de-AT" dirty="0"/>
              <a:t> </a:t>
            </a:r>
            <a:r>
              <a:rPr lang="de-AT" dirty="0" err="1"/>
              <a:t>for</a:t>
            </a:r>
            <a:r>
              <a:rPr lang="de-AT" dirty="0"/>
              <a:t> </a:t>
            </a:r>
            <a:r>
              <a:rPr lang="de-AT" dirty="0" err="1"/>
              <a:t>Better</a:t>
            </a:r>
            <a:r>
              <a:rPr lang="de-AT" dirty="0"/>
              <a:t> </a:t>
            </a:r>
            <a:r>
              <a:rPr lang="de-AT" dirty="0" err="1"/>
              <a:t>Lives</a:t>
            </a:r>
            <a:r>
              <a:rPr lang="de-AT" dirty="0"/>
              <a:t>”)</a:t>
            </a:r>
          </a:p>
          <a:p>
            <a:r>
              <a:rPr lang="de-AT" dirty="0"/>
              <a:t>Die Berichte blicken zunehmen über den Tellerrand der Ökonomie (</a:t>
            </a:r>
            <a:r>
              <a:rPr lang="de-AT" dirty="0" err="1"/>
              <a:t>Going</a:t>
            </a:r>
            <a:r>
              <a:rPr lang="de-AT" dirty="0"/>
              <a:t> </a:t>
            </a:r>
            <a:r>
              <a:rPr lang="de-AT" dirty="0" err="1"/>
              <a:t>beyond</a:t>
            </a:r>
            <a:r>
              <a:rPr lang="de-AT" dirty="0"/>
              <a:t> GDP) und integrieren soziale sowie ökologische Herausforderungen genauso wie die Geschlechtergerechtigkeit  (“</a:t>
            </a:r>
            <a:r>
              <a:rPr lang="de-AT" dirty="0" err="1"/>
              <a:t>Going</a:t>
            </a:r>
            <a:r>
              <a:rPr lang="de-AT" dirty="0"/>
              <a:t> </a:t>
            </a:r>
            <a:r>
              <a:rPr lang="de-AT" dirty="0" err="1"/>
              <a:t>green</a:t>
            </a:r>
            <a:r>
              <a:rPr lang="de-AT" dirty="0"/>
              <a:t>, </a:t>
            </a:r>
            <a:r>
              <a:rPr lang="de-AT" dirty="0" err="1"/>
              <a:t>going</a:t>
            </a:r>
            <a:r>
              <a:rPr lang="de-AT" dirty="0"/>
              <a:t> </a:t>
            </a:r>
            <a:r>
              <a:rPr lang="de-AT" dirty="0" err="1"/>
              <a:t>social</a:t>
            </a:r>
            <a:r>
              <a:rPr lang="de-AT" dirty="0"/>
              <a:t>, </a:t>
            </a:r>
            <a:r>
              <a:rPr lang="de-AT" dirty="0" err="1"/>
              <a:t>going</a:t>
            </a:r>
            <a:r>
              <a:rPr lang="de-AT" dirty="0"/>
              <a:t> </a:t>
            </a:r>
            <a:r>
              <a:rPr lang="de-AT" dirty="0" err="1"/>
              <a:t>for</a:t>
            </a:r>
            <a:r>
              <a:rPr lang="de-AT" dirty="0"/>
              <a:t> </a:t>
            </a:r>
            <a:r>
              <a:rPr lang="de-AT" dirty="0" err="1"/>
              <a:t>growth</a:t>
            </a:r>
            <a:r>
              <a:rPr lang="de-AT" dirty="0"/>
              <a:t>”). Seit der Krise wird auch dem Zusammenhang mit globalen Ungleichgewichten vermehrtes Augenmerk geschenkt</a:t>
            </a:r>
          </a:p>
        </p:txBody>
      </p:sp>
    </p:spTree>
    <p:extLst>
      <p:ext uri="{BB962C8B-B14F-4D97-AF65-F5344CB8AC3E}">
        <p14:creationId xmlns:p14="http://schemas.microsoft.com/office/powerpoint/2010/main" val="335135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Prozess</a:t>
            </a:r>
          </a:p>
        </p:txBody>
      </p:sp>
      <p:sp>
        <p:nvSpPr>
          <p:cNvPr id="3" name="Content Placeholder 2"/>
          <p:cNvSpPr>
            <a:spLocks noGrp="1"/>
          </p:cNvSpPr>
          <p:nvPr>
            <p:ph idx="1"/>
          </p:nvPr>
        </p:nvSpPr>
        <p:spPr>
          <a:xfrm>
            <a:off x="0" y="1916832"/>
            <a:ext cx="9144000" cy="4941168"/>
          </a:xfrm>
        </p:spPr>
        <p:txBody>
          <a:bodyPr>
            <a:normAutofit fontScale="85000" lnSpcReduction="20000"/>
          </a:bodyPr>
          <a:lstStyle/>
          <a:p>
            <a:r>
              <a:rPr lang="de-AT" dirty="0"/>
              <a:t>Der Berichtsentwurf wird von einem Team der Länderberichtsabteilung erstellt und das Komitee hat das letzte Wort. Im Sinne eines Peer Reviews müssen alle Länder zustimmen, einschließlich des geprüften Landes.</a:t>
            </a:r>
          </a:p>
          <a:p>
            <a:r>
              <a:rPr lang="de-AT" dirty="0"/>
              <a:t>Es gibt intensive Kontakte und Beratungen mit allen anderen Direktoraten, die sich auch mit dem Land auseinandersetzen, insbesondere in den Bereichen, zu denen ein Schwerpunktkapitel verfasst wird. Immer öfter kommen diese Kollegen auch auf </a:t>
            </a:r>
            <a:r>
              <a:rPr lang="de-AT" dirty="0" err="1"/>
              <a:t>Missions</a:t>
            </a:r>
            <a:r>
              <a:rPr lang="de-AT" dirty="0"/>
              <a:t> mit. Rege Kontakte werden auch mit den Ländereinheiten der Kommission und des Währungsfonds gepflogen. </a:t>
            </a:r>
          </a:p>
          <a:p>
            <a:r>
              <a:rPr lang="de-AT" dirty="0"/>
              <a:t>Gliederung und Besuchsprogramme werden laufend mit der zuständigen Delegierten sowie Kontakten in der Verwaltung und Zentralbank besprochen. Vor allem die Strukturmission („</a:t>
            </a:r>
            <a:r>
              <a:rPr lang="de-AT" dirty="0" err="1"/>
              <a:t>fact</a:t>
            </a:r>
            <a:r>
              <a:rPr lang="de-AT" dirty="0"/>
              <a:t> </a:t>
            </a:r>
            <a:r>
              <a:rPr lang="de-AT" dirty="0" err="1"/>
              <a:t>finding</a:t>
            </a:r>
            <a:r>
              <a:rPr lang="de-AT" dirty="0"/>
              <a:t> </a:t>
            </a:r>
            <a:r>
              <a:rPr lang="de-AT" dirty="0" err="1"/>
              <a:t>mission</a:t>
            </a:r>
            <a:r>
              <a:rPr lang="de-AT" dirty="0"/>
              <a:t>“) dient auch zur Vertiefung von Kontakten die zur Ausräumung von Fragen „auf kurzem Weg“ dienen.</a:t>
            </a:r>
          </a:p>
          <a:p>
            <a:r>
              <a:rPr lang="de-AT" dirty="0"/>
              <a:t>Die Empfehlungen sind in einem Abschnitt zusammengefasst und werden in ihrer ersten Version auf der Politikmission mit Regierungsvertretern diskutiert (nicht verhandelt). Das Ziel ist die Diskussion der Empfehlungen auf hoher Ebene. </a:t>
            </a:r>
          </a:p>
          <a:p>
            <a:r>
              <a:rPr lang="de-AT" dirty="0"/>
              <a:t>Der Bericht wird zur Begutachtung und Kommentierung an die anderen Direktorate sowie das Büro des Generalsekretärs verteilt. Intern finden noch weitere Redaktionssitzungen statt. Der endgültige Berichtsentwurf wird dann 3 Wochen vor der Sitzung über das interne Dokumentensystem OLIS den Delegierten übermittelt. Das Komitee ernennt zwei Prüferländer, die ihre Beobachtungen kurz vor der Sitzung bekanntgeben.</a:t>
            </a:r>
          </a:p>
          <a:p>
            <a:r>
              <a:rPr lang="de-AT" dirty="0"/>
              <a:t>Revisionen müssen der Zusammenfassung des Vorsitzenden am Ende des Tages folgen und von allen Ländern akzeptiert werden.</a:t>
            </a:r>
          </a:p>
        </p:txBody>
      </p:sp>
    </p:spTree>
    <p:extLst>
      <p:ext uri="{BB962C8B-B14F-4D97-AF65-F5344CB8AC3E}">
        <p14:creationId xmlns:p14="http://schemas.microsoft.com/office/powerpoint/2010/main" val="1617639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Ablaufplan in Monaten</a:t>
            </a:r>
          </a:p>
        </p:txBody>
      </p:sp>
      <p:sp>
        <p:nvSpPr>
          <p:cNvPr id="3" name="Content Placeholder 2"/>
          <p:cNvSpPr>
            <a:spLocks noGrp="1"/>
          </p:cNvSpPr>
          <p:nvPr>
            <p:ph idx="1"/>
          </p:nvPr>
        </p:nvSpPr>
        <p:spPr>
          <a:xfrm>
            <a:off x="0" y="1916832"/>
            <a:ext cx="9144000" cy="4941168"/>
          </a:xfrm>
        </p:spPr>
        <p:txBody>
          <a:bodyPr>
            <a:normAutofit/>
          </a:bodyPr>
          <a:lstStyle/>
          <a:p>
            <a:r>
              <a:rPr lang="de-AT" dirty="0"/>
              <a:t>(2) Strategiesitzung zur inhaltlichen Abstimmung mit den anderen Direktoraten. Entwicklung einer „</a:t>
            </a:r>
            <a:r>
              <a:rPr lang="de-AT" dirty="0" err="1"/>
              <a:t>story</a:t>
            </a:r>
            <a:r>
              <a:rPr lang="de-AT" dirty="0"/>
              <a:t> </a:t>
            </a:r>
            <a:r>
              <a:rPr lang="de-AT" dirty="0" err="1"/>
              <a:t>line</a:t>
            </a:r>
            <a:r>
              <a:rPr lang="de-AT" dirty="0"/>
              <a:t>“. Abstimmung mit der Delegation und Verwaltung.</a:t>
            </a:r>
          </a:p>
          <a:p>
            <a:r>
              <a:rPr lang="de-AT" dirty="0"/>
              <a:t>(4) Strukturmission („</a:t>
            </a:r>
            <a:r>
              <a:rPr lang="de-AT" dirty="0" err="1"/>
              <a:t>fact-finding</a:t>
            </a:r>
            <a:r>
              <a:rPr lang="de-AT" dirty="0"/>
              <a:t>“), eine Woche, Sitzungen mit zuständigen Verwaltungseinheiten, Forschungseinrichtungen, akademischen Forschern, Kontaktnahme mit Experten der Verwaltung und außerhalb</a:t>
            </a:r>
          </a:p>
          <a:p>
            <a:r>
              <a:rPr lang="de-AT" dirty="0"/>
              <a:t>(8) Politikmission, 2 Tage, Hochrangige Gesprächsrunden, in Österreich meist Minister, Staatsekretär oder zuständiger Sektionschef</a:t>
            </a:r>
          </a:p>
          <a:p>
            <a:r>
              <a:rPr lang="de-AT" dirty="0"/>
              <a:t>(9) Interne und OECD weite Konsultationen, Fertigstellung des Entwurfs, Verbreitung über OLIS </a:t>
            </a:r>
          </a:p>
          <a:p>
            <a:r>
              <a:rPr lang="de-AT" dirty="0"/>
              <a:t>(10) </a:t>
            </a:r>
            <a:r>
              <a:rPr lang="de-AT" dirty="0" err="1"/>
              <a:t>Komiteesitzung</a:t>
            </a:r>
            <a:r>
              <a:rPr lang="de-AT" dirty="0"/>
              <a:t>, Peer Review unter besonderer Berücksichtigung der Stellungnahme der Prüferländer, des geprüften Landes sowie der Zusammenfassung des Vorsitzenden</a:t>
            </a:r>
          </a:p>
          <a:p>
            <a:r>
              <a:rPr lang="de-AT" dirty="0"/>
              <a:t>(12) Publikation und Vorstellung in der Hauptstadt gemeinsam mit Generalsekretär und Regierungsmitgliedern (Bundeskanzler, Finanzminister)</a:t>
            </a:r>
          </a:p>
        </p:txBody>
      </p:sp>
    </p:spTree>
    <p:extLst>
      <p:ext uri="{BB962C8B-B14F-4D97-AF65-F5344CB8AC3E}">
        <p14:creationId xmlns:p14="http://schemas.microsoft.com/office/powerpoint/2010/main" val="183244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Dokumente</a:t>
            </a:r>
          </a:p>
        </p:txBody>
      </p:sp>
      <p:sp>
        <p:nvSpPr>
          <p:cNvPr id="3" name="Content Placeholder 2"/>
          <p:cNvSpPr>
            <a:spLocks noGrp="1"/>
          </p:cNvSpPr>
          <p:nvPr>
            <p:ph idx="1"/>
          </p:nvPr>
        </p:nvSpPr>
        <p:spPr>
          <a:xfrm>
            <a:off x="-2" y="1916833"/>
            <a:ext cx="9144000" cy="4941168"/>
          </a:xfrm>
        </p:spPr>
        <p:txBody>
          <a:bodyPr>
            <a:normAutofit lnSpcReduction="10000"/>
          </a:bodyPr>
          <a:lstStyle/>
          <a:p>
            <a:r>
              <a:rPr lang="de-AT" u="sng" dirty="0"/>
              <a:t>Strategiesitzungsdokument</a:t>
            </a:r>
            <a:r>
              <a:rPr lang="de-AT" dirty="0"/>
              <a:t> (intern), Gliederung, </a:t>
            </a:r>
            <a:r>
              <a:rPr lang="de-AT" dirty="0" err="1"/>
              <a:t>Storyline</a:t>
            </a:r>
            <a:r>
              <a:rPr lang="de-AT" dirty="0"/>
              <a:t> (2Absätze), „Killer-graphs“, Empfehlungsvorschläge, wichtige Studien und Dokumente, 10 S</a:t>
            </a:r>
          </a:p>
          <a:p>
            <a:r>
              <a:rPr lang="de-AT" u="sng" dirty="0"/>
              <a:t>Strukturmission-Fragebogen</a:t>
            </a:r>
            <a:r>
              <a:rPr lang="de-AT" dirty="0"/>
              <a:t> (mit Text), Sammlung und Vervollständigung der empirischen Evidenz, Gesetzesvorlagen, Reformvorhaben, Analysen, 10-20 S</a:t>
            </a:r>
          </a:p>
          <a:p>
            <a:r>
              <a:rPr lang="de-AT" u="sng" dirty="0"/>
              <a:t>Diskussionsunterlage für die Politikmission</a:t>
            </a:r>
            <a:r>
              <a:rPr lang="de-AT" dirty="0"/>
              <a:t> („erste Fassung der Politikbeurteilung und Empfehlungen“ 30 S)</a:t>
            </a:r>
          </a:p>
          <a:p>
            <a:r>
              <a:rPr lang="de-AT" u="sng" dirty="0" err="1"/>
              <a:t>Draft</a:t>
            </a:r>
            <a:r>
              <a:rPr lang="de-AT" u="sng" dirty="0"/>
              <a:t> </a:t>
            </a:r>
            <a:r>
              <a:rPr lang="de-AT" u="sng" dirty="0" err="1"/>
              <a:t>Chapters</a:t>
            </a:r>
            <a:r>
              <a:rPr lang="de-AT" u="sng" dirty="0"/>
              <a:t> (intern)</a:t>
            </a:r>
            <a:r>
              <a:rPr lang="de-AT" dirty="0"/>
              <a:t>, OECD-interne Experten Begutachtung und Kommentare </a:t>
            </a:r>
          </a:p>
          <a:p>
            <a:r>
              <a:rPr lang="de-AT" dirty="0"/>
              <a:t>„</a:t>
            </a:r>
            <a:r>
              <a:rPr lang="de-AT" u="sng" dirty="0"/>
              <a:t>Chateau-Package</a:t>
            </a:r>
            <a:r>
              <a:rPr lang="de-AT" dirty="0"/>
              <a:t>“, politische Kommentare vom Generalsekretariat und Direktoraten</a:t>
            </a:r>
          </a:p>
          <a:p>
            <a:r>
              <a:rPr lang="de-AT" dirty="0"/>
              <a:t>Entwurf („</a:t>
            </a:r>
            <a:r>
              <a:rPr lang="de-AT" u="sng" dirty="0"/>
              <a:t>OLIS-Dokument</a:t>
            </a:r>
            <a:r>
              <a:rPr lang="de-AT" dirty="0"/>
              <a:t>“) Executive </a:t>
            </a:r>
            <a:r>
              <a:rPr lang="de-AT" dirty="0" err="1"/>
              <a:t>summary</a:t>
            </a:r>
            <a:r>
              <a:rPr lang="de-AT" dirty="0"/>
              <a:t>, Assessment </a:t>
            </a:r>
            <a:r>
              <a:rPr lang="de-AT" dirty="0" err="1"/>
              <a:t>and</a:t>
            </a:r>
            <a:r>
              <a:rPr lang="de-AT" dirty="0"/>
              <a:t> </a:t>
            </a:r>
            <a:r>
              <a:rPr lang="de-AT" dirty="0" err="1"/>
              <a:t>Recommendations</a:t>
            </a:r>
            <a:r>
              <a:rPr lang="de-AT" dirty="0"/>
              <a:t>, </a:t>
            </a:r>
            <a:r>
              <a:rPr lang="de-AT" dirty="0" err="1"/>
              <a:t>usually</a:t>
            </a:r>
            <a:r>
              <a:rPr lang="de-AT" dirty="0"/>
              <a:t> 2 </a:t>
            </a:r>
            <a:r>
              <a:rPr lang="de-AT" dirty="0" err="1"/>
              <a:t>structural</a:t>
            </a:r>
            <a:r>
              <a:rPr lang="de-AT" dirty="0"/>
              <a:t> in-</a:t>
            </a:r>
            <a:r>
              <a:rPr lang="de-AT" dirty="0" err="1"/>
              <a:t>depth</a:t>
            </a:r>
            <a:r>
              <a:rPr lang="de-AT" dirty="0"/>
              <a:t> </a:t>
            </a:r>
            <a:r>
              <a:rPr lang="de-AT" dirty="0" err="1"/>
              <a:t>chapters</a:t>
            </a:r>
            <a:r>
              <a:rPr lang="de-AT" dirty="0"/>
              <a:t>, 80-120 p.</a:t>
            </a:r>
          </a:p>
          <a:p>
            <a:r>
              <a:rPr lang="de-AT" u="sng" dirty="0" err="1"/>
              <a:t>Pogress</a:t>
            </a:r>
            <a:r>
              <a:rPr lang="de-AT" u="sng" dirty="0"/>
              <a:t> in </a:t>
            </a:r>
            <a:r>
              <a:rPr lang="de-AT" u="sng" dirty="0" err="1"/>
              <a:t>Structural</a:t>
            </a:r>
            <a:r>
              <a:rPr lang="de-AT" u="sng" dirty="0"/>
              <a:t> Reform</a:t>
            </a:r>
            <a:r>
              <a:rPr lang="de-AT" dirty="0"/>
              <a:t>, follow </a:t>
            </a:r>
            <a:r>
              <a:rPr lang="de-AT" dirty="0" err="1"/>
              <a:t>up</a:t>
            </a:r>
            <a:r>
              <a:rPr lang="de-AT" dirty="0"/>
              <a:t> on </a:t>
            </a:r>
            <a:r>
              <a:rPr lang="de-AT" dirty="0" err="1"/>
              <a:t>previous</a:t>
            </a:r>
            <a:r>
              <a:rPr lang="de-AT" dirty="0"/>
              <a:t> </a:t>
            </a:r>
            <a:r>
              <a:rPr lang="de-AT" dirty="0" err="1"/>
              <a:t>recommendations</a:t>
            </a:r>
            <a:r>
              <a:rPr lang="de-AT" dirty="0"/>
              <a:t>, 3-10 p.</a:t>
            </a:r>
          </a:p>
          <a:p>
            <a:r>
              <a:rPr lang="de-AT" u="sng" dirty="0" err="1"/>
              <a:t>Revised</a:t>
            </a:r>
            <a:r>
              <a:rPr lang="de-AT" u="sng" dirty="0"/>
              <a:t> </a:t>
            </a:r>
            <a:r>
              <a:rPr lang="de-AT" u="sng" dirty="0" err="1"/>
              <a:t>draft</a:t>
            </a:r>
            <a:r>
              <a:rPr lang="de-AT" dirty="0"/>
              <a:t> </a:t>
            </a:r>
            <a:r>
              <a:rPr lang="de-AT" dirty="0" err="1"/>
              <a:t>prepared</a:t>
            </a:r>
            <a:r>
              <a:rPr lang="de-AT" dirty="0"/>
              <a:t> </a:t>
            </a:r>
            <a:r>
              <a:rPr lang="de-AT" dirty="0" err="1"/>
              <a:t>for</a:t>
            </a:r>
            <a:r>
              <a:rPr lang="de-AT" dirty="0"/>
              <a:t> </a:t>
            </a:r>
            <a:r>
              <a:rPr lang="de-AT" dirty="0" err="1"/>
              <a:t>publication</a:t>
            </a:r>
            <a:endParaRPr lang="de-AT" dirty="0"/>
          </a:p>
          <a:p>
            <a:r>
              <a:rPr lang="de-AT" u="sng" dirty="0" err="1"/>
              <a:t>Overview</a:t>
            </a:r>
            <a:r>
              <a:rPr lang="de-AT" dirty="0"/>
              <a:t> (</a:t>
            </a:r>
            <a:r>
              <a:rPr lang="de-AT" dirty="0" err="1"/>
              <a:t>often</a:t>
            </a:r>
            <a:r>
              <a:rPr lang="de-AT" dirty="0"/>
              <a:t> </a:t>
            </a:r>
            <a:r>
              <a:rPr lang="de-AT" dirty="0" err="1"/>
              <a:t>considered</a:t>
            </a:r>
            <a:r>
              <a:rPr lang="de-AT" dirty="0"/>
              <a:t> </a:t>
            </a:r>
            <a:r>
              <a:rPr lang="de-AT" dirty="0" err="1"/>
              <a:t>for</a:t>
            </a:r>
            <a:r>
              <a:rPr lang="de-AT" dirty="0"/>
              <a:t> </a:t>
            </a:r>
            <a:r>
              <a:rPr lang="de-AT" dirty="0" err="1"/>
              <a:t>translation</a:t>
            </a:r>
            <a:r>
              <a:rPr lang="de-AT" dirty="0"/>
              <a:t> </a:t>
            </a:r>
            <a:r>
              <a:rPr lang="de-AT" dirty="0" err="1"/>
              <a:t>into</a:t>
            </a:r>
            <a:r>
              <a:rPr lang="de-AT" dirty="0"/>
              <a:t> </a:t>
            </a:r>
            <a:r>
              <a:rPr lang="de-AT" dirty="0" err="1"/>
              <a:t>local</a:t>
            </a:r>
            <a:r>
              <a:rPr lang="de-AT" dirty="0"/>
              <a:t> </a:t>
            </a:r>
            <a:r>
              <a:rPr lang="de-AT" dirty="0" err="1"/>
              <a:t>language</a:t>
            </a:r>
            <a:r>
              <a:rPr lang="de-AT" dirty="0"/>
              <a:t>)</a:t>
            </a:r>
          </a:p>
        </p:txBody>
      </p:sp>
    </p:spTree>
    <p:extLst>
      <p:ext uri="{BB962C8B-B14F-4D97-AF65-F5344CB8AC3E}">
        <p14:creationId xmlns:p14="http://schemas.microsoft.com/office/powerpoint/2010/main" val="107150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Inhalt </a:t>
            </a:r>
          </a:p>
        </p:txBody>
      </p:sp>
      <p:sp>
        <p:nvSpPr>
          <p:cNvPr id="3" name="Content Placeholder 2"/>
          <p:cNvSpPr>
            <a:spLocks noGrp="1"/>
          </p:cNvSpPr>
          <p:nvPr>
            <p:ph idx="1"/>
          </p:nvPr>
        </p:nvSpPr>
        <p:spPr>
          <a:xfrm>
            <a:off x="26437" y="1551359"/>
            <a:ext cx="9144000" cy="5301208"/>
          </a:xfrm>
        </p:spPr>
        <p:txBody>
          <a:bodyPr/>
          <a:lstStyle/>
          <a:p>
            <a:r>
              <a:rPr lang="de-AT" dirty="0"/>
              <a:t>Position der Wirtschaft im Konjunkturzyklus</a:t>
            </a:r>
          </a:p>
          <a:p>
            <a:r>
              <a:rPr lang="de-AT" dirty="0"/>
              <a:t>Beurteilung der Angemessenheit der Geld und Fiskalpolitik (in Abstimmung mit dem Eurozonenbericht </a:t>
            </a:r>
          </a:p>
          <a:p>
            <a:r>
              <a:rPr lang="de-AT" dirty="0"/>
              <a:t>Vertiefte Analyse von 2 Politikbereichen für die die Notwendigkeit für Reformen besteht und auch zumindest die Bereitschaft vorhanden ist ihre Umsetzung in Betracht zu ziehen</a:t>
            </a:r>
          </a:p>
          <a:p>
            <a:r>
              <a:rPr lang="de-AT" dirty="0"/>
              <a:t>Diese Analyse sollte auf der reichhaltigen, länderübergreifenden Arbeit für die Arbeitsgruppe 1 (WP1) des Wirtschaftspolitikkomitees (EPC), sowie in anderen Direktoraten  (publiziert in verschiedenen Publikationen) aufbauen und zu spezifischen und robusten Empfehlungen führen</a:t>
            </a:r>
          </a:p>
        </p:txBody>
      </p:sp>
    </p:spTree>
    <p:extLst>
      <p:ext uri="{BB962C8B-B14F-4D97-AF65-F5344CB8AC3E}">
        <p14:creationId xmlns:p14="http://schemas.microsoft.com/office/powerpoint/2010/main" val="1155302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7188"/>
            <a:ext cx="9144000" cy="970450"/>
          </a:xfrm>
        </p:spPr>
        <p:txBody>
          <a:bodyPr/>
          <a:lstStyle/>
          <a:p>
            <a:r>
              <a:rPr lang="de-AT" dirty="0"/>
              <a:t>Wichtige zusätzliche Berichte und Indikatoren</a:t>
            </a:r>
          </a:p>
        </p:txBody>
      </p:sp>
      <p:sp>
        <p:nvSpPr>
          <p:cNvPr id="3" name="Content Placeholder 2"/>
          <p:cNvSpPr>
            <a:spLocks noGrp="1"/>
          </p:cNvSpPr>
          <p:nvPr>
            <p:ph idx="1"/>
          </p:nvPr>
        </p:nvSpPr>
        <p:spPr>
          <a:xfrm>
            <a:off x="1" y="2222287"/>
            <a:ext cx="9143260" cy="4635713"/>
          </a:xfrm>
        </p:spPr>
        <p:txBody>
          <a:bodyPr>
            <a:normAutofit/>
          </a:bodyPr>
          <a:lstStyle/>
          <a:p>
            <a:r>
              <a:rPr lang="de-AT" dirty="0"/>
              <a:t>Wirtschaftsausblick (halbjährlich), konjunkturrelevante Empfehlungen, </a:t>
            </a:r>
          </a:p>
          <a:p>
            <a:r>
              <a:rPr lang="de-AT" dirty="0" err="1"/>
              <a:t>Going</a:t>
            </a:r>
            <a:r>
              <a:rPr lang="de-AT" dirty="0"/>
              <a:t> </a:t>
            </a:r>
            <a:r>
              <a:rPr lang="de-AT" dirty="0" err="1"/>
              <a:t>for</a:t>
            </a:r>
            <a:r>
              <a:rPr lang="de-AT" dirty="0"/>
              <a:t> Growth, Auswahl von Wachstumspolitikprioritäten</a:t>
            </a:r>
          </a:p>
          <a:p>
            <a:r>
              <a:rPr lang="de-AT" dirty="0"/>
              <a:t>Produktmarktregulierungsindikator (PMR), +1000 Fragen umfassende Erhebung der Regulierungsdichte</a:t>
            </a:r>
          </a:p>
          <a:p>
            <a:r>
              <a:rPr lang="de-AT" dirty="0"/>
              <a:t>PISA, Erfassung der Erreichung von Bildungszielen</a:t>
            </a:r>
          </a:p>
          <a:p>
            <a:r>
              <a:rPr lang="de-AT" dirty="0" err="1"/>
              <a:t>TiVA</a:t>
            </a:r>
            <a:r>
              <a:rPr lang="de-AT" dirty="0"/>
              <a:t>, Außenhandel in Wertschöpfungseinheiten</a:t>
            </a:r>
          </a:p>
          <a:p>
            <a:r>
              <a:rPr lang="de-AT" dirty="0"/>
              <a:t>NAEC, Aufgeschlossenheit gegenüber neuen Ansätzen in der Ökonomie</a:t>
            </a:r>
          </a:p>
          <a:p>
            <a:r>
              <a:rPr lang="de-AT" dirty="0"/>
              <a:t>Mit Vorsicht zu behandeln um keine Präjudizierung zu provozieren:</a:t>
            </a:r>
            <a:br>
              <a:rPr lang="de-AT" dirty="0"/>
            </a:br>
            <a:r>
              <a:rPr lang="de-AT" dirty="0"/>
              <a:t>Informationsaustausch in steuerlichen Angelegenheiten (CTP)</a:t>
            </a:r>
            <a:br>
              <a:rPr lang="de-AT" dirty="0"/>
            </a:br>
            <a:r>
              <a:rPr lang="de-AT" dirty="0"/>
              <a:t>Geldwäscheberichte</a:t>
            </a:r>
            <a:br>
              <a:rPr lang="de-AT" dirty="0"/>
            </a:br>
            <a:r>
              <a:rPr lang="de-AT" dirty="0"/>
              <a:t>Verfolgung der Korruption ausländischer Beamter</a:t>
            </a:r>
          </a:p>
          <a:p>
            <a:endParaRPr lang="de-AT" dirty="0"/>
          </a:p>
          <a:p>
            <a:endParaRPr lang="de-AT" dirty="0"/>
          </a:p>
        </p:txBody>
      </p:sp>
    </p:spTree>
    <p:extLst>
      <p:ext uri="{BB962C8B-B14F-4D97-AF65-F5344CB8AC3E}">
        <p14:creationId xmlns:p14="http://schemas.microsoft.com/office/powerpoint/2010/main" val="315035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Ressourcen</a:t>
            </a:r>
          </a:p>
        </p:txBody>
      </p:sp>
      <p:sp>
        <p:nvSpPr>
          <p:cNvPr id="3" name="Content Placeholder 2"/>
          <p:cNvSpPr>
            <a:spLocks noGrp="1"/>
          </p:cNvSpPr>
          <p:nvPr>
            <p:ph idx="1"/>
          </p:nvPr>
        </p:nvSpPr>
        <p:spPr/>
        <p:txBody>
          <a:bodyPr>
            <a:normAutofit/>
          </a:bodyPr>
          <a:lstStyle/>
          <a:p>
            <a:r>
              <a:rPr lang="de-AT" dirty="0"/>
              <a:t>Autorenkollektiv: Division Chief(Teilzeit), Head </a:t>
            </a:r>
            <a:r>
              <a:rPr lang="de-AT" dirty="0" err="1"/>
              <a:t>of</a:t>
            </a:r>
            <a:r>
              <a:rPr lang="de-AT" dirty="0"/>
              <a:t> Desk (Vollzeit), Ökonom (Vollzeit), </a:t>
            </a:r>
            <a:r>
              <a:rPr lang="de-AT" dirty="0" err="1"/>
              <a:t>Sekondment</a:t>
            </a:r>
            <a:r>
              <a:rPr lang="de-AT" dirty="0"/>
              <a:t> (Vollzeit), Forschungsassistent (Teilzeit), Sekretärin (Teilzeit)</a:t>
            </a:r>
          </a:p>
          <a:p>
            <a:r>
              <a:rPr lang="de-AT" dirty="0"/>
              <a:t>Qualitätskontrolle: 2 Direktoren, 2 hausweite Begutachtungsrunden, Diskussion und Änderungsvorschläge während der </a:t>
            </a:r>
            <a:r>
              <a:rPr lang="de-AT" dirty="0" err="1"/>
              <a:t>Komiteesitzung</a:t>
            </a:r>
            <a:r>
              <a:rPr lang="de-AT" dirty="0"/>
              <a:t>, vor allem faktische Korrekturen durch die zuständigen Verwaltungseinheiten</a:t>
            </a:r>
          </a:p>
        </p:txBody>
      </p:sp>
    </p:spTree>
    <p:extLst>
      <p:ext uri="{BB962C8B-B14F-4D97-AF65-F5344CB8AC3E}">
        <p14:creationId xmlns:p14="http://schemas.microsoft.com/office/powerpoint/2010/main" val="2012203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itierfähig">
  <a:themeElements>
    <a:clrScheme name="Zitierfähig">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Zitierfähig">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itierfähig">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TM03457503[[fn=Zitierfähig]]</Template>
  <TotalTime>0</TotalTime>
  <Words>911</Words>
  <Application>Microsoft Office PowerPoint</Application>
  <PresentationFormat>Bildschirmpräsentation (4:3)</PresentationFormat>
  <Paragraphs>73</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Century Gothic</vt:lpstr>
      <vt:lpstr>Trebuchet MS</vt:lpstr>
      <vt:lpstr>Wingdings 2</vt:lpstr>
      <vt:lpstr>Zitierfähig</vt:lpstr>
      <vt:lpstr>OECD Wirtschaftsberichte</vt:lpstr>
      <vt:lpstr>OECD Wirtschaftsberichte</vt:lpstr>
      <vt:lpstr>Überblick</vt:lpstr>
      <vt:lpstr>Prozess</vt:lpstr>
      <vt:lpstr>Ablaufplan in Monaten</vt:lpstr>
      <vt:lpstr>Dokumente</vt:lpstr>
      <vt:lpstr>Inhalt </vt:lpstr>
      <vt:lpstr>Wichtige zusätzliche Berichte und Indikatoren</vt:lpstr>
      <vt:lpstr>Ressourcen</vt:lpstr>
      <vt:lpstr>Umsetzung</vt:lpstr>
      <vt:lpstr>Herzlichen Dank für Ihre Aufmerksamkeit</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Surveys</dc:title>
  <dc:creator>WOERGOETTER Andreas</dc:creator>
  <cp:lastModifiedBy>Andreas Wörgötter</cp:lastModifiedBy>
  <cp:revision>45</cp:revision>
  <cp:lastPrinted>2013-07-18T08:13:11Z</cp:lastPrinted>
  <dcterms:created xsi:type="dcterms:W3CDTF">2013-07-17T11:34:52Z</dcterms:created>
  <dcterms:modified xsi:type="dcterms:W3CDTF">2017-07-25T19:25:58Z</dcterms:modified>
</cp:coreProperties>
</file>