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9" r:id="rId5"/>
    <p:sldId id="258" r:id="rId6"/>
    <p:sldId id="260" r:id="rId7"/>
    <p:sldId id="261" r:id="rId8"/>
    <p:sldId id="262" r:id="rId9"/>
    <p:sldId id="264" r:id="rId10"/>
    <p:sldId id="263" r:id="rId11"/>
    <p:sldId id="266" r:id="rId12"/>
    <p:sldId id="267" r:id="rId13"/>
    <p:sldId id="268" r:id="rId14"/>
    <p:sldId id="269" r:id="rId15"/>
    <p:sldId id="265" r:id="rId16"/>
    <p:sldId id="273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ergoetter_a\AppData\Local\Microsoft\Windows\Temporary%20Internet%20Files\Content.IE5\UMB2YTZ2\122016021p1t02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ergoetter_a\AppData\Local\Microsoft\Windows\Temporary%20Internet%20Files\Content.IE5\Y3P8K3WK\122016021p1t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'[122016021p1t022.xls]Annex_Tab22_E'!$A$9:$D$9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numRef>
              <c:f>'[122016021p1t022.xls]Annex_Tab22_E'!$E$8:$X$8</c:f>
              <c:numCache>
                <c:formatCode>###0</c:formatCod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'[122016021p1t022.xls]Annex_Tab22_E'!$E$9:$X$9</c:f>
              <c:numCache>
                <c:formatCode>0.0\ \ </c:formatCode>
                <c:ptCount val="20"/>
                <c:pt idx="0">
                  <c:v>12.333333333333332</c:v>
                </c:pt>
                <c:pt idx="1">
                  <c:v>12.05</c:v>
                </c:pt>
                <c:pt idx="2">
                  <c:v>12.05</c:v>
                </c:pt>
                <c:pt idx="3">
                  <c:v>11.316666666666666</c:v>
                </c:pt>
                <c:pt idx="4">
                  <c:v>9.5583333333333353</c:v>
                </c:pt>
                <c:pt idx="5">
                  <c:v>8.7416666666666671</c:v>
                </c:pt>
                <c:pt idx="6">
                  <c:v>8.6333333333333329</c:v>
                </c:pt>
                <c:pt idx="7">
                  <c:v>8.5</c:v>
                </c:pt>
                <c:pt idx="8">
                  <c:v>8.85</c:v>
                </c:pt>
                <c:pt idx="9">
                  <c:v>8.8666666666666654</c:v>
                </c:pt>
                <c:pt idx="10">
                  <c:v>8.841666666666665</c:v>
                </c:pt>
                <c:pt idx="11">
                  <c:v>7.9916666666666663</c:v>
                </c:pt>
                <c:pt idx="12">
                  <c:v>7.4249999999999989</c:v>
                </c:pt>
                <c:pt idx="13">
                  <c:v>9.1083333333333343</c:v>
                </c:pt>
                <c:pt idx="14">
                  <c:v>9.2666666666666657</c:v>
                </c:pt>
                <c:pt idx="15">
                  <c:v>9.1833333333333353</c:v>
                </c:pt>
                <c:pt idx="16">
                  <c:v>9.7666666666666675</c:v>
                </c:pt>
                <c:pt idx="17">
                  <c:v>10.275</c:v>
                </c:pt>
                <c:pt idx="18">
                  <c:v>10.3</c:v>
                </c:pt>
                <c:pt idx="19">
                  <c:v>10.391666666666667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A8-4192-9261-52083D498387}"/>
            </c:ext>
          </c:extLst>
        </c:ser>
        <c:ser>
          <c:idx val="1"/>
          <c:order val="1"/>
          <c:tx>
            <c:strRef>
              <c:f>'[122016021p1t022.xls]Annex_Tab22_E'!$A$10:$D$10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cat>
            <c:numRef>
              <c:f>'[122016021p1t022.xls]Annex_Tab22_E'!$E$8:$X$8</c:f>
              <c:numCache>
                <c:formatCode>###0</c:formatCod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'[122016021p1t022.xls]Annex_Tab22_E'!$E$10:$X$10</c:f>
              <c:numCache>
                <c:formatCode>0.0\ \ </c:formatCode>
                <c:ptCount val="20"/>
                <c:pt idx="0">
                  <c:v>9.6750000000000007</c:v>
                </c:pt>
                <c:pt idx="1">
                  <c:v>9.4499999999999993</c:v>
                </c:pt>
                <c:pt idx="2">
                  <c:v>9.4499999999999993</c:v>
                </c:pt>
                <c:pt idx="3">
                  <c:v>8.625</c:v>
                </c:pt>
                <c:pt idx="4">
                  <c:v>8.0083333333333329</c:v>
                </c:pt>
                <c:pt idx="5">
                  <c:v>7.8583333333333325</c:v>
                </c:pt>
                <c:pt idx="6">
                  <c:v>8.6833333333333336</c:v>
                </c:pt>
                <c:pt idx="7">
                  <c:v>9.8083333333333336</c:v>
                </c:pt>
                <c:pt idx="8">
                  <c:v>10.5</c:v>
                </c:pt>
                <c:pt idx="9">
                  <c:v>11.283333333333333</c:v>
                </c:pt>
                <c:pt idx="10">
                  <c:v>10.275</c:v>
                </c:pt>
                <c:pt idx="11">
                  <c:v>8.5416666666666679</c:v>
                </c:pt>
                <c:pt idx="12">
                  <c:v>7.4249999999999998</c:v>
                </c:pt>
                <c:pt idx="13">
                  <c:v>7.6416666666666666</c:v>
                </c:pt>
                <c:pt idx="14">
                  <c:v>6.9666666666666677</c:v>
                </c:pt>
                <c:pt idx="15">
                  <c:v>5.8333333333333339</c:v>
                </c:pt>
                <c:pt idx="16">
                  <c:v>5.3833333333333329</c:v>
                </c:pt>
                <c:pt idx="17">
                  <c:v>5.2416666666666671</c:v>
                </c:pt>
                <c:pt idx="18">
                  <c:v>4.9916666666666663</c:v>
                </c:pt>
                <c:pt idx="19">
                  <c:v>4.6333333333333329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A8-4192-9261-52083D498387}"/>
            </c:ext>
          </c:extLst>
        </c:ser>
        <c:ser>
          <c:idx val="2"/>
          <c:order val="2"/>
          <c:tx>
            <c:strRef>
              <c:f>'[122016021p1t022.xls]Annex_Tab22_E'!$A$11:$D$11</c:f>
              <c:strCache>
                <c:ptCount val="1"/>
                <c:pt idx="0">
                  <c:v>Euro area</c:v>
                </c:pt>
              </c:strCache>
            </c:strRef>
          </c:tx>
          <c:marker>
            <c:symbol val="none"/>
          </c:marker>
          <c:cat>
            <c:numRef>
              <c:f>'[122016021p1t022.xls]Annex_Tab22_E'!$E$8:$X$8</c:f>
              <c:numCache>
                <c:formatCode>###0</c:formatCod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'[122016021p1t022.xls]Annex_Tab22_E'!$E$11:$X$11</c:f>
              <c:numCache>
                <c:formatCode>0.0\ \ </c:formatCode>
                <c:ptCount val="20"/>
                <c:pt idx="0">
                  <c:v>10.758333333333333</c:v>
                </c:pt>
                <c:pt idx="1">
                  <c:v>10.549999999999999</c:v>
                </c:pt>
                <c:pt idx="2">
                  <c:v>10.549999999999999</c:v>
                </c:pt>
                <c:pt idx="3">
                  <c:v>9.8166666666666664</c:v>
                </c:pt>
                <c:pt idx="4">
                  <c:v>8.8833333333333329</c:v>
                </c:pt>
                <c:pt idx="5">
                  <c:v>8.3083333333333318</c:v>
                </c:pt>
                <c:pt idx="6">
                  <c:v>8.6</c:v>
                </c:pt>
                <c:pt idx="7">
                  <c:v>9.0666666666666664</c:v>
                </c:pt>
                <c:pt idx="8">
                  <c:v>9.2666666666666657</c:v>
                </c:pt>
                <c:pt idx="9">
                  <c:v>9.1166666666666654</c:v>
                </c:pt>
                <c:pt idx="10">
                  <c:v>8.4083333333333332</c:v>
                </c:pt>
                <c:pt idx="11">
                  <c:v>7.5083333333333337</c:v>
                </c:pt>
                <c:pt idx="12">
                  <c:v>7.5833333333333339</c:v>
                </c:pt>
                <c:pt idx="13">
                  <c:v>9.6416666666666675</c:v>
                </c:pt>
                <c:pt idx="14">
                  <c:v>10.216666666666665</c:v>
                </c:pt>
                <c:pt idx="15">
                  <c:v>10.191666666666666</c:v>
                </c:pt>
                <c:pt idx="16">
                  <c:v>11.375</c:v>
                </c:pt>
                <c:pt idx="17">
                  <c:v>12.016666666666666</c:v>
                </c:pt>
                <c:pt idx="18">
                  <c:v>11.616666666666667</c:v>
                </c:pt>
                <c:pt idx="19">
                  <c:v>10.858333333333333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A8-4192-9261-52083D498387}"/>
            </c:ext>
          </c:extLst>
        </c:ser>
        <c:ser>
          <c:idx val="3"/>
          <c:order val="3"/>
          <c:tx>
            <c:strRef>
              <c:f>'[122016021p1t022.xls]Annex_Tab22_E'!$A$12:$D$12</c:f>
              <c:strCache>
                <c:ptCount val="1"/>
                <c:pt idx="0">
                  <c:v>Total OECD </c:v>
                </c:pt>
              </c:strCache>
            </c:strRef>
          </c:tx>
          <c:marker>
            <c:symbol val="none"/>
          </c:marker>
          <c:cat>
            <c:numRef>
              <c:f>'[122016021p1t022.xls]Annex_Tab22_E'!$E$8:$X$8</c:f>
              <c:numCache>
                <c:formatCode>###0</c:formatCode>
                <c:ptCount val="20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'[122016021p1t022.xls]Annex_Tab22_E'!$E$12:$X$12</c:f>
              <c:numCache>
                <c:formatCode>0.0\ \ </c:formatCode>
                <c:ptCount val="20"/>
                <c:pt idx="0">
                  <c:v>6.8512384401549244</c:v>
                </c:pt>
                <c:pt idx="1">
                  <c:v>6.7718661013619039</c:v>
                </c:pt>
                <c:pt idx="2">
                  <c:v>6.7718661013619039</c:v>
                </c:pt>
                <c:pt idx="3">
                  <c:v>6.5921334944493175</c:v>
                </c:pt>
                <c:pt idx="4">
                  <c:v>6.1474150316491292</c:v>
                </c:pt>
                <c:pt idx="5">
                  <c:v>6.3422235880975926</c:v>
                </c:pt>
                <c:pt idx="6">
                  <c:v>6.8890373510214795</c:v>
                </c:pt>
                <c:pt idx="7">
                  <c:v>7.0454484132677111</c:v>
                </c:pt>
                <c:pt idx="8">
                  <c:v>6.9299982925241581</c:v>
                </c:pt>
                <c:pt idx="9">
                  <c:v>6.6319494235491883</c:v>
                </c:pt>
                <c:pt idx="10">
                  <c:v>6.0996205374874704</c:v>
                </c:pt>
                <c:pt idx="11">
                  <c:v>5.623233803232079</c:v>
                </c:pt>
                <c:pt idx="12">
                  <c:v>5.9539990923285337</c:v>
                </c:pt>
                <c:pt idx="13">
                  <c:v>8.1119008417825533</c:v>
                </c:pt>
                <c:pt idx="14">
                  <c:v>8.3168489554680924</c:v>
                </c:pt>
                <c:pt idx="15">
                  <c:v>7.9393363661074501</c:v>
                </c:pt>
                <c:pt idx="16">
                  <c:v>7.942359389351771</c:v>
                </c:pt>
                <c:pt idx="17">
                  <c:v>7.8857326680115092</c:v>
                </c:pt>
                <c:pt idx="18">
                  <c:v>7.3540000639161347</c:v>
                </c:pt>
                <c:pt idx="19">
                  <c:v>6.7747314886944281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A8-4192-9261-52083D4983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408576"/>
        <c:axId val="82410112"/>
      </c:lineChart>
      <c:catAx>
        <c:axId val="82408576"/>
        <c:scaling>
          <c:orientation val="minMax"/>
        </c:scaling>
        <c:delete val="0"/>
        <c:axPos val="b"/>
        <c:numFmt formatCode="###0" sourceLinked="1"/>
        <c:majorTickMark val="out"/>
        <c:minorTickMark val="none"/>
        <c:tickLblPos val="nextTo"/>
        <c:crossAx val="82410112"/>
        <c:crosses val="autoZero"/>
        <c:auto val="1"/>
        <c:lblAlgn val="ctr"/>
        <c:lblOffset val="100"/>
        <c:noMultiLvlLbl val="0"/>
      </c:catAx>
      <c:valAx>
        <c:axId val="82410112"/>
        <c:scaling>
          <c:orientation val="minMax"/>
        </c:scaling>
        <c:delete val="0"/>
        <c:axPos val="l"/>
        <c:majorGridlines/>
        <c:numFmt formatCode="0.0\ \ " sourceLinked="1"/>
        <c:majorTickMark val="out"/>
        <c:minorTickMark val="none"/>
        <c:tickLblPos val="nextTo"/>
        <c:crossAx val="8240857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'[122016021p1t017.xls]Annex_Tab17_E'!$A$9:$D$9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none"/>
          </c:marker>
          <c:cat>
            <c:numRef>
              <c:f>'[122016021p1t017.xls]Annex_Tab17_E'!$E$8:$U$8</c:f>
              <c:numCache>
                <c:formatCode>###0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'[122016021p1t017.xls]Annex_Tab17_E'!$E$9:$U$9</c:f>
              <c:numCache>
                <c:formatCode>0.0\ \ </c:formatCode>
                <c:ptCount val="17"/>
                <c:pt idx="0">
                  <c:v>1.7847648888332346</c:v>
                </c:pt>
                <c:pt idx="1">
                  <c:v>2.5391535878190208</c:v>
                </c:pt>
                <c:pt idx="2">
                  <c:v>2.7729715290419232</c:v>
                </c:pt>
                <c:pt idx="3">
                  <c:v>3.540121206457858</c:v>
                </c:pt>
                <c:pt idx="4">
                  <c:v>2.9212919582175978</c:v>
                </c:pt>
                <c:pt idx="5">
                  <c:v>3.4408742621244048</c:v>
                </c:pt>
                <c:pt idx="6">
                  <c:v>3.0458578534834135</c:v>
                </c:pt>
                <c:pt idx="7">
                  <c:v>3.178972432905991</c:v>
                </c:pt>
                <c:pt idx="8">
                  <c:v>2.5372721841233847</c:v>
                </c:pt>
                <c:pt idx="9">
                  <c:v>2.6454131954961158</c:v>
                </c:pt>
                <c:pt idx="10">
                  <c:v>1.5875947455899597</c:v>
                </c:pt>
                <c:pt idx="11">
                  <c:v>2.8272001688023574</c:v>
                </c:pt>
                <c:pt idx="12">
                  <c:v>2.2871300206051881</c:v>
                </c:pt>
                <c:pt idx="13">
                  <c:v>2.1887258099646312</c:v>
                </c:pt>
                <c:pt idx="14">
                  <c:v>1.5648157692058184</c:v>
                </c:pt>
                <c:pt idx="15">
                  <c:v>1.263795917732069</c:v>
                </c:pt>
                <c:pt idx="16">
                  <c:v>1.0654172289691566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E2-49EE-80D8-E10B1F808718}"/>
            </c:ext>
          </c:extLst>
        </c:ser>
        <c:ser>
          <c:idx val="1"/>
          <c:order val="1"/>
          <c:tx>
            <c:strRef>
              <c:f>'[122016021p1t017.xls]Annex_Tab17_E'!$A$10:$D$10</c:f>
              <c:strCache>
                <c:ptCount val="1"/>
                <c:pt idx="0">
                  <c:v>Germany</c:v>
                </c:pt>
              </c:strCache>
            </c:strRef>
          </c:tx>
          <c:marker>
            <c:symbol val="none"/>
          </c:marker>
          <c:cat>
            <c:numRef>
              <c:f>'[122016021p1t017.xls]Annex_Tab17_E'!$E$8:$U$8</c:f>
              <c:numCache>
                <c:formatCode>###0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'[122016021p1t017.xls]Annex_Tab17_E'!$E$10:$U$10</c:f>
              <c:numCache>
                <c:formatCode>0.0\ \ </c:formatCode>
                <c:ptCount val="17"/>
                <c:pt idx="0">
                  <c:v>1.1301747476892166</c:v>
                </c:pt>
                <c:pt idx="1">
                  <c:v>1.3500816317655318</c:v>
                </c:pt>
                <c:pt idx="2">
                  <c:v>1.8916795041113765</c:v>
                </c:pt>
                <c:pt idx="3">
                  <c:v>1.2587877985923646</c:v>
                </c:pt>
                <c:pt idx="4">
                  <c:v>1.5339189746814474</c:v>
                </c:pt>
                <c:pt idx="5">
                  <c:v>0.18737374607586954</c:v>
                </c:pt>
                <c:pt idx="6">
                  <c:v>0.2428468385665461</c:v>
                </c:pt>
                <c:pt idx="7">
                  <c:v>1.0134901245061112</c:v>
                </c:pt>
                <c:pt idx="8">
                  <c:v>0.86811145720402383</c:v>
                </c:pt>
                <c:pt idx="9">
                  <c:v>2.1087175909787259</c:v>
                </c:pt>
                <c:pt idx="10">
                  <c:v>0.20199576538197928</c:v>
                </c:pt>
                <c:pt idx="11">
                  <c:v>2.5652695989573537</c:v>
                </c:pt>
                <c:pt idx="12">
                  <c:v>2.958619655401229</c:v>
                </c:pt>
                <c:pt idx="13">
                  <c:v>2.5368414858105925</c:v>
                </c:pt>
                <c:pt idx="14">
                  <c:v>1.8174521267321664</c:v>
                </c:pt>
                <c:pt idx="15">
                  <c:v>2.6309760535030868</c:v>
                </c:pt>
                <c:pt idx="16">
                  <c:v>2.7316680194576781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E2-49EE-80D8-E10B1F808718}"/>
            </c:ext>
          </c:extLst>
        </c:ser>
        <c:ser>
          <c:idx val="2"/>
          <c:order val="2"/>
          <c:tx>
            <c:strRef>
              <c:f>'[122016021p1t017.xls]Annex_Tab17_E'!$A$11:$D$11</c:f>
              <c:strCache>
                <c:ptCount val="1"/>
                <c:pt idx="0">
                  <c:v>Euro area</c:v>
                </c:pt>
              </c:strCache>
            </c:strRef>
          </c:tx>
          <c:marker>
            <c:symbol val="none"/>
          </c:marker>
          <c:cat>
            <c:numRef>
              <c:f>'[122016021p1t017.xls]Annex_Tab17_E'!$E$8:$U$8</c:f>
              <c:numCache>
                <c:formatCode>###0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'[122016021p1t017.xls]Annex_Tab17_E'!$E$11:$U$11</c:f>
              <c:numCache>
                <c:formatCode>0.0\ \ </c:formatCode>
                <c:ptCount val="17"/>
                <c:pt idx="0">
                  <c:v>2.2833835337228825</c:v>
                </c:pt>
                <c:pt idx="1">
                  <c:v>2.9123807008534452</c:v>
                </c:pt>
                <c:pt idx="2">
                  <c:v>2.9821169121473368</c:v>
                </c:pt>
                <c:pt idx="3">
                  <c:v>2.9893073364136935</c:v>
                </c:pt>
                <c:pt idx="4">
                  <c:v>2.7769819281189045</c:v>
                </c:pt>
                <c:pt idx="5">
                  <c:v>2.3460994292532567</c:v>
                </c:pt>
                <c:pt idx="6">
                  <c:v>2.2496281158437492</c:v>
                </c:pt>
                <c:pt idx="7">
                  <c:v>2.470014629253714</c:v>
                </c:pt>
                <c:pt idx="8">
                  <c:v>2.7350030089471122</c:v>
                </c:pt>
                <c:pt idx="9">
                  <c:v>3.4187368072324142</c:v>
                </c:pt>
                <c:pt idx="10">
                  <c:v>1.5218722953423303</c:v>
                </c:pt>
                <c:pt idx="11">
                  <c:v>1.8560972647943652</c:v>
                </c:pt>
                <c:pt idx="12">
                  <c:v>1.7953543892462065</c:v>
                </c:pt>
                <c:pt idx="13">
                  <c:v>1.0560500330891953</c:v>
                </c:pt>
                <c:pt idx="14">
                  <c:v>1.3863092897028029</c:v>
                </c:pt>
                <c:pt idx="15">
                  <c:v>1.2708089950447476</c:v>
                </c:pt>
                <c:pt idx="16">
                  <c:v>1.384810164634187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E2-49EE-80D8-E10B1F808718}"/>
            </c:ext>
          </c:extLst>
        </c:ser>
        <c:ser>
          <c:idx val="3"/>
          <c:order val="3"/>
          <c:tx>
            <c:strRef>
              <c:f>'[122016021p1t017.xls]Annex_Tab17_E'!$A$12:$D$12</c:f>
              <c:strCache>
                <c:ptCount val="1"/>
                <c:pt idx="0">
                  <c:v>Total OECD </c:v>
                </c:pt>
              </c:strCache>
            </c:strRef>
          </c:tx>
          <c:marker>
            <c:symbol val="none"/>
          </c:marker>
          <c:cat>
            <c:numRef>
              <c:f>'[122016021p1t017.xls]Annex_Tab17_E'!$E$8:$U$8</c:f>
              <c:numCache>
                <c:formatCode>###0</c:formatCode>
                <c:ptCount val="17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</c:numCache>
            </c:numRef>
          </c:cat>
          <c:val>
            <c:numRef>
              <c:f>'[122016021p1t017.xls]Annex_Tab17_E'!$E$12:$U$12</c:f>
              <c:numCache>
                <c:formatCode>0.0\ \ </c:formatCode>
                <c:ptCount val="17"/>
                <c:pt idx="0">
                  <c:v>4.1343554380114611</c:v>
                </c:pt>
                <c:pt idx="1">
                  <c:v>5.1379438196650584</c:v>
                </c:pt>
                <c:pt idx="2">
                  <c:v>3.755077862750178</c:v>
                </c:pt>
                <c:pt idx="3">
                  <c:v>2.5477762573075102</c:v>
                </c:pt>
                <c:pt idx="4">
                  <c:v>3.0870769675181098</c:v>
                </c:pt>
                <c:pt idx="5">
                  <c:v>3.2118004073527162</c:v>
                </c:pt>
                <c:pt idx="6">
                  <c:v>2.9443205151124197</c:v>
                </c:pt>
                <c:pt idx="7">
                  <c:v>3.0886371117169187</c:v>
                </c:pt>
                <c:pt idx="8">
                  <c:v>3.3980067227557864</c:v>
                </c:pt>
                <c:pt idx="9">
                  <c:v>3.0104385824269109</c:v>
                </c:pt>
                <c:pt idx="10">
                  <c:v>0.80325650565959972</c:v>
                </c:pt>
                <c:pt idx="11">
                  <c:v>2.0138679934377457</c:v>
                </c:pt>
                <c:pt idx="12">
                  <c:v>2.4937267711569344</c:v>
                </c:pt>
                <c:pt idx="13">
                  <c:v>1.8962396711297957</c:v>
                </c:pt>
                <c:pt idx="14">
                  <c:v>1.3600076984382037</c:v>
                </c:pt>
                <c:pt idx="15">
                  <c:v>1.8497007744825211</c:v>
                </c:pt>
                <c:pt idx="16">
                  <c:v>1.7271800411089666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5E2-49EE-80D8-E10B1F8087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463104"/>
        <c:axId val="52464640"/>
      </c:lineChart>
      <c:catAx>
        <c:axId val="52463104"/>
        <c:scaling>
          <c:orientation val="minMax"/>
        </c:scaling>
        <c:delete val="0"/>
        <c:axPos val="b"/>
        <c:numFmt formatCode="###0" sourceLinked="1"/>
        <c:majorTickMark val="out"/>
        <c:minorTickMark val="none"/>
        <c:tickLblPos val="nextTo"/>
        <c:crossAx val="52464640"/>
        <c:crosses val="autoZero"/>
        <c:auto val="1"/>
        <c:lblAlgn val="ctr"/>
        <c:lblOffset val="100"/>
        <c:noMultiLvlLbl val="0"/>
      </c:catAx>
      <c:valAx>
        <c:axId val="52464640"/>
        <c:scaling>
          <c:orientation val="minMax"/>
        </c:scaling>
        <c:delete val="0"/>
        <c:axPos val="l"/>
        <c:majorGridlines/>
        <c:numFmt formatCode="0.0\ \ " sourceLinked="1"/>
        <c:majorTickMark val="out"/>
        <c:minorTickMark val="none"/>
        <c:tickLblPos val="nextTo"/>
        <c:crossAx val="524631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1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58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24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1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783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33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30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43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48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23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63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0620A-48F6-4ACA-9B25-4F789E7765FF}" type="datetimeFigureOut">
              <a:rPr lang="en-GB" smtClean="0"/>
              <a:t>25/05/2017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C570F-EED4-46CE-93C5-74BC2FBC6DE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5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ndreas.Woergoetter@tuwien.ac.a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ed-project.de/topics/competitiveness/challenges_in_international_competitiveness/germany-a-timid-economic-giant/" TargetMode="External"/><Relationship Id="rId2" Type="http://schemas.openxmlformats.org/officeDocument/2006/relationships/hyperlink" Target="http://dx.doi.org/10.1787/5k9gsh6tpz0s-e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 Deutschland und sein LBÜ</a:t>
            </a:r>
            <a:br>
              <a:rPr lang="en-US" sz="3600" dirty="0"/>
            </a:br>
            <a:r>
              <a:rPr lang="en-US" sz="3600" dirty="0"/>
              <a:t>Eine </a:t>
            </a:r>
            <a:r>
              <a:rPr lang="en-US" sz="3600"/>
              <a:t>makro-strukturelle</a:t>
            </a:r>
            <a:r>
              <a:rPr lang="en-US" sz="3600" dirty="0"/>
              <a:t> </a:t>
            </a:r>
            <a:r>
              <a:rPr lang="en-US" sz="3600" dirty="0" err="1"/>
              <a:t>Analyse</a:t>
            </a:r>
            <a:br>
              <a:rPr lang="en-US" sz="3600" dirty="0"/>
            </a:br>
            <a:r>
              <a:rPr lang="en-US" sz="3600" dirty="0"/>
              <a:t>Germany and its CAS – a macro-structural analysis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2971800"/>
          </a:xfrm>
        </p:spPr>
        <p:txBody>
          <a:bodyPr>
            <a:normAutofit/>
          </a:bodyPr>
          <a:lstStyle/>
          <a:p>
            <a:r>
              <a:rPr lang="en-GB" dirty="0"/>
              <a:t>Andreas Wörgötter</a:t>
            </a:r>
          </a:p>
          <a:p>
            <a:r>
              <a:rPr lang="de-AT" dirty="0" err="1"/>
              <a:t>Economica</a:t>
            </a:r>
            <a:r>
              <a:rPr lang="de-AT" dirty="0"/>
              <a:t> Jour Fixe</a:t>
            </a:r>
          </a:p>
          <a:p>
            <a:r>
              <a:rPr lang="de-AT" dirty="0"/>
              <a:t>Wien, Liniengasse 50-52 </a:t>
            </a:r>
            <a:endParaRPr lang="en-GB" dirty="0"/>
          </a:p>
          <a:p>
            <a:r>
              <a:rPr lang="en-GB" dirty="0" err="1"/>
              <a:t>Dienstag</a:t>
            </a:r>
            <a:r>
              <a:rPr lang="en-GB" dirty="0"/>
              <a:t>, 23.05.2017, 09:30 </a:t>
            </a:r>
            <a:r>
              <a:rPr lang="en-GB" dirty="0" err="1"/>
              <a:t>Uhr</a:t>
            </a:r>
            <a:r>
              <a:rPr lang="en-GB" dirty="0"/>
              <a:t>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28556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Imbalanced </a:t>
            </a:r>
            <a:r>
              <a:rPr lang="en-GB" dirty="0" err="1"/>
              <a:t>sectoral</a:t>
            </a:r>
            <a:r>
              <a:rPr lang="en-GB" dirty="0"/>
              <a:t> productivity growth 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8" y="1988840"/>
            <a:ext cx="894499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472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Policy settings favour incremental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Strict employment protection favours long tenures in house careers</a:t>
            </a:r>
          </a:p>
          <a:p>
            <a:r>
              <a:rPr lang="en-GB" dirty="0"/>
              <a:t>Early specialisation in VET programmes favours employee participation in innovation activities</a:t>
            </a:r>
          </a:p>
          <a:p>
            <a:r>
              <a:rPr lang="en-GB" dirty="0"/>
              <a:t>Grant based innovation support favours existing companies</a:t>
            </a:r>
          </a:p>
          <a:p>
            <a:r>
              <a:rPr lang="en-GB" dirty="0"/>
              <a:t>Bank based enterprise financing favours debtors with a track record and collateral</a:t>
            </a:r>
          </a:p>
        </p:txBody>
      </p:sp>
    </p:spTree>
    <p:extLst>
      <p:ext uri="{BB962C8B-B14F-4D97-AF65-F5344CB8AC3E}">
        <p14:creationId xmlns:p14="http://schemas.microsoft.com/office/powerpoint/2010/main" val="2829532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happens to Germany after a positive labour supply shock?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Hartz</a:t>
            </a:r>
            <a:r>
              <a:rPr lang="en-GB" dirty="0"/>
              <a:t> reforms brought about 1 million benefit recipients (about 2 ½ % of the labour force) back into the labour market </a:t>
            </a:r>
          </a:p>
          <a:p>
            <a:r>
              <a:rPr lang="en-GB" dirty="0"/>
              <a:t>Unemployment was increasing together with the increased labour supply</a:t>
            </a:r>
          </a:p>
          <a:p>
            <a:r>
              <a:rPr lang="en-GB" dirty="0"/>
              <a:t>The subsequent decrease of unemployment was achieved through a combination of wage restraint and less hours worked</a:t>
            </a:r>
          </a:p>
        </p:txBody>
      </p:sp>
    </p:spTree>
    <p:extLst>
      <p:ext uri="{BB962C8B-B14F-4D97-AF65-F5344CB8AC3E}">
        <p14:creationId xmlns:p14="http://schemas.microsoft.com/office/powerpoint/2010/main" val="2854124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Unemployment rate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8089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Compensation rate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0871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Migrants increase the labour supply about as much as the </a:t>
            </a:r>
            <a:r>
              <a:rPr lang="en-GB" dirty="0" err="1"/>
              <a:t>Hartz</a:t>
            </a:r>
            <a:r>
              <a:rPr lang="en-GB" dirty="0"/>
              <a:t> reforms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" y="1628800"/>
            <a:ext cx="9140330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068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can the </a:t>
            </a:r>
            <a:r>
              <a:rPr lang="en-GB" dirty="0" err="1"/>
              <a:t>Hartz</a:t>
            </a:r>
            <a:r>
              <a:rPr lang="en-GB" dirty="0"/>
              <a:t>-reformed low-income workers expect from the refugee wave?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More competition and lower wages above the minimum wage</a:t>
            </a:r>
          </a:p>
          <a:p>
            <a:r>
              <a:rPr lang="en-GB" dirty="0"/>
              <a:t>More competition for active labour market policies if productivity is below the minimum wage</a:t>
            </a:r>
          </a:p>
          <a:p>
            <a:r>
              <a:rPr lang="en-GB" dirty="0"/>
              <a:t>More competition for welfare benefits, like housing allowances, health care services childcare places if dropping out of the labour force</a:t>
            </a:r>
          </a:p>
          <a:p>
            <a:r>
              <a:rPr lang="en-GB" dirty="0"/>
              <a:t>All in all, more stress for the lower segment of the labour market</a:t>
            </a:r>
          </a:p>
          <a:p>
            <a:r>
              <a:rPr lang="en-GB" dirty="0"/>
              <a:t>However, better times for consumers of services provided by low wage workers</a:t>
            </a:r>
          </a:p>
        </p:txBody>
      </p:sp>
    </p:spTree>
    <p:extLst>
      <p:ext uri="{BB962C8B-B14F-4D97-AF65-F5344CB8AC3E}">
        <p14:creationId xmlns:p14="http://schemas.microsoft.com/office/powerpoint/2010/main" val="5822092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Thanks for your comments and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hlinkClick r:id="rId2"/>
              </a:rPr>
              <a:t>Andreas.Woergoetter@tuwien.ac.at</a:t>
            </a: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572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en-GB" dirty="0"/>
              <a:t>Work in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Coricelli,F</a:t>
            </a:r>
            <a:r>
              <a:rPr lang="en-US" dirty="0"/>
              <a:t>. and A. Wörgötter  (2012), "Structural Change and the Current Account: The Case of Germany", </a:t>
            </a:r>
            <a:r>
              <a:rPr lang="en-US" i="1" dirty="0"/>
              <a:t>OECD Economics Department Working Papers</a:t>
            </a:r>
            <a:r>
              <a:rPr lang="en-US" dirty="0"/>
              <a:t>, No. 940, OECD Publishing, Paris.</a:t>
            </a:r>
            <a:br>
              <a:rPr lang="en-US" dirty="0"/>
            </a:br>
            <a:r>
              <a:rPr lang="en-US" dirty="0"/>
              <a:t>DOI: </a:t>
            </a:r>
            <a:r>
              <a:rPr lang="en-US" u="sng" dirty="0">
                <a:hlinkClick r:id="rId2" tooltip="http://dx.doi.org/10.1787/5k9gsh6tpz0s-en"/>
              </a:rPr>
              <a:t>http://dx.doi.org/10.1787/5k9gsh6tpz0s-en</a:t>
            </a:r>
            <a:endParaRPr lang="en-US" u="sng" dirty="0"/>
          </a:p>
          <a:p>
            <a:r>
              <a:rPr lang="en-GB" dirty="0" err="1"/>
              <a:t>Coricelli</a:t>
            </a:r>
            <a:r>
              <a:rPr lang="en-GB" dirty="0"/>
              <a:t>, F., FR </a:t>
            </a:r>
            <a:r>
              <a:rPr lang="en-GB" dirty="0" err="1"/>
              <a:t>Ravasan</a:t>
            </a:r>
            <a:r>
              <a:rPr lang="en-GB" dirty="0"/>
              <a:t> and </a:t>
            </a:r>
            <a:r>
              <a:rPr lang="en-US" dirty="0"/>
              <a:t>A. Wörgötter  (2013), “The origins of the German current account surplus: Unbalanced productivity growth and structural change” </a:t>
            </a:r>
            <a:r>
              <a:rPr lang="en-GB" dirty="0"/>
              <a:t>Discussion Paper No. 9527, Centre for Economic Policy Research, London. </a:t>
            </a:r>
          </a:p>
          <a:p>
            <a:r>
              <a:rPr lang="de-DE" altLang="de-DE" dirty="0"/>
              <a:t>Germany - A Timid </a:t>
            </a:r>
            <a:r>
              <a:rPr lang="de-DE" altLang="de-DE" dirty="0" err="1"/>
              <a:t>Economic</a:t>
            </a:r>
            <a:r>
              <a:rPr lang="de-DE" altLang="de-DE" dirty="0"/>
              <a:t> Giant?</a:t>
            </a:r>
            <a:br>
              <a:rPr lang="de-DE" altLang="de-DE" dirty="0"/>
            </a:br>
            <a:r>
              <a:rPr lang="de-DE" altLang="de-DE" dirty="0" err="1"/>
              <a:t>Refugees</a:t>
            </a:r>
            <a:r>
              <a:rPr lang="de-DE" altLang="de-DE" dirty="0"/>
              <a:t>, </a:t>
            </a:r>
            <a:r>
              <a:rPr lang="de-DE" altLang="de-DE" dirty="0" err="1"/>
              <a:t>Structural</a:t>
            </a:r>
            <a:r>
              <a:rPr lang="de-DE" altLang="de-DE" dirty="0"/>
              <a:t> </a:t>
            </a:r>
            <a:r>
              <a:rPr lang="de-DE" altLang="de-DE" dirty="0" err="1"/>
              <a:t>Imbalances</a:t>
            </a:r>
            <a:r>
              <a:rPr lang="de-DE" altLang="de-DE" dirty="0"/>
              <a:t> </a:t>
            </a:r>
            <a:r>
              <a:rPr lang="de-DE" altLang="de-DE" dirty="0" err="1"/>
              <a:t>and</a:t>
            </a:r>
            <a:r>
              <a:rPr lang="de-DE" altLang="de-DE" dirty="0"/>
              <a:t> </a:t>
            </a:r>
            <a:r>
              <a:rPr lang="de-DE" altLang="de-DE" dirty="0" err="1"/>
              <a:t>Germany's</a:t>
            </a:r>
            <a:r>
              <a:rPr lang="de-DE" altLang="de-DE" dirty="0"/>
              <a:t> </a:t>
            </a:r>
            <a:r>
              <a:rPr lang="de-DE" altLang="de-DE" dirty="0" err="1"/>
              <a:t>Current</a:t>
            </a:r>
            <a:r>
              <a:rPr lang="de-DE" altLang="de-DE" dirty="0"/>
              <a:t> Account Surplus</a:t>
            </a:r>
          </a:p>
          <a:p>
            <a:r>
              <a:rPr lang="de-DE" altLang="de-DE" dirty="0"/>
              <a:t>A </a:t>
            </a:r>
            <a:r>
              <a:rPr lang="de-DE" altLang="de-DE" dirty="0" err="1"/>
              <a:t>blog</a:t>
            </a:r>
            <a:r>
              <a:rPr lang="de-DE" altLang="de-DE" dirty="0"/>
              <a:t> </a:t>
            </a:r>
            <a:r>
              <a:rPr lang="de-DE" altLang="de-DE" dirty="0" err="1"/>
              <a:t>for</a:t>
            </a:r>
            <a:r>
              <a:rPr lang="de-DE" altLang="de-DE" dirty="0"/>
              <a:t> </a:t>
            </a:r>
            <a:r>
              <a:rPr lang="de-DE" altLang="de-DE" dirty="0" err="1"/>
              <a:t>the</a:t>
            </a:r>
            <a:r>
              <a:rPr lang="de-DE" altLang="de-DE" dirty="0"/>
              <a:t> Bertelsmann GED Project</a:t>
            </a:r>
            <a:br>
              <a:rPr lang="de-DE" altLang="de-DE" dirty="0"/>
            </a:br>
            <a:r>
              <a:rPr lang="de-DE" altLang="de-DE" dirty="0">
                <a:latin typeface="Arial Narrow" panose="020B0606020202030204" pitchFamily="34" charset="0"/>
                <a:hlinkClick r:id="rId3"/>
              </a:rPr>
              <a:t>https://ged-project.de/topics/competitiveness/challenges_in_international_competitiveness/germany-a-timid-economic-giant/</a:t>
            </a:r>
            <a:r>
              <a:rPr lang="de-DE" altLang="de-DE" dirty="0">
                <a:latin typeface="Arial Narrow" panose="020B0606020202030204" pitchFamily="34" charset="0"/>
              </a:rPr>
              <a:t> </a:t>
            </a:r>
            <a:endParaRPr lang="en-GB" dirty="0">
              <a:latin typeface="Arial Narrow" panose="020B0606020202030204" pitchFamily="34" charset="0"/>
            </a:endParaRPr>
          </a:p>
          <a:p>
            <a:r>
              <a:rPr lang="en-GB" dirty="0"/>
              <a:t>OECD Economic Surveys: Germany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25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large German CA Surplus is contributing to macroeconomic imbalances</a:t>
            </a:r>
          </a:p>
          <a:p>
            <a:r>
              <a:rPr lang="en-GB" dirty="0"/>
              <a:t>The usual recommendations (pay higher wages and/or accept a higher public sector deficit) are controversial in Germany and could be seen as fixing the problem by making Germany weaker (less competitive and fiscally sustainable)</a:t>
            </a:r>
          </a:p>
          <a:p>
            <a:r>
              <a:rPr lang="en-GB" dirty="0"/>
              <a:t>Structural reforms, which make the domestic sector more attractive could provide a win-win solution</a:t>
            </a:r>
          </a:p>
          <a:p>
            <a:r>
              <a:rPr lang="en-GB" dirty="0"/>
              <a:t>Finding jobs for the refugees provides one more argument in this respect.</a:t>
            </a:r>
          </a:p>
        </p:txBody>
      </p:sp>
    </p:spTree>
    <p:extLst>
      <p:ext uri="{BB962C8B-B14F-4D97-AF65-F5344CB8AC3E}">
        <p14:creationId xmlns:p14="http://schemas.microsoft.com/office/powerpoint/2010/main" val="226288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/>
              <a:t>The Paradox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Germany is perceived as a strong economy and its high current account surplus is commonly interpreted as an indication of competitiveness and worldwide preferences for high-quality German made products. </a:t>
            </a:r>
          </a:p>
          <a:p>
            <a:r>
              <a:rPr lang="en-US" dirty="0"/>
              <a:t>The </a:t>
            </a:r>
            <a:r>
              <a:rPr lang="en-US" dirty="0" err="1"/>
              <a:t>labour</a:t>
            </a:r>
            <a:r>
              <a:rPr lang="en-US" dirty="0"/>
              <a:t> market is back to full employment. </a:t>
            </a:r>
          </a:p>
          <a:p>
            <a:r>
              <a:rPr lang="en-US" dirty="0"/>
              <a:t>Fiscal balances are sustainable and well-being indicators signal a high degree of satisfaction by the German population. </a:t>
            </a:r>
          </a:p>
          <a:p>
            <a:r>
              <a:rPr lang="en-US" dirty="0"/>
              <a:t>In this situation the inflow of young migrants should be perceived as a positive external impulse, which improves the welfare of the incumbent </a:t>
            </a:r>
            <a:r>
              <a:rPr lang="en-US" dirty="0" err="1"/>
              <a:t>labour</a:t>
            </a:r>
            <a:r>
              <a:rPr lang="en-US" dirty="0"/>
              <a:t> force. </a:t>
            </a:r>
          </a:p>
          <a:p>
            <a:r>
              <a:rPr lang="en-US" dirty="0"/>
              <a:t>However, the rise of new, populist and anti-migration parties as well as the decline of mainstream parties indicate that standard models may not capture all aspects of the current situation in Germany.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769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GB" dirty="0"/>
              <a:t>Germany’s economic success since unification is due to a combination of </a:t>
            </a:r>
            <a:r>
              <a:rPr lang="en-GB" u="sng" dirty="0"/>
              <a:t>domestic</a:t>
            </a:r>
            <a:r>
              <a:rPr lang="en-GB" dirty="0"/>
              <a:t> policy settings, beneficial </a:t>
            </a:r>
            <a:r>
              <a:rPr lang="en-GB" u="sng" dirty="0"/>
              <a:t>external</a:t>
            </a:r>
            <a:r>
              <a:rPr lang="en-GB" dirty="0"/>
              <a:t> shocks and structural </a:t>
            </a:r>
            <a:r>
              <a:rPr lang="en-GB" u="sng" dirty="0"/>
              <a:t>stability</a:t>
            </a:r>
          </a:p>
          <a:p>
            <a:r>
              <a:rPr lang="en-GB" dirty="0"/>
              <a:t>A labour supply shock can be absorbed without structural change either through higher </a:t>
            </a:r>
            <a:r>
              <a:rPr lang="en-GB" u="sng" dirty="0"/>
              <a:t>unemployment</a:t>
            </a:r>
            <a:r>
              <a:rPr lang="en-GB" dirty="0"/>
              <a:t> (at additional fiscal costs) or </a:t>
            </a:r>
            <a:br>
              <a:rPr lang="en-GB" dirty="0"/>
            </a:br>
            <a:r>
              <a:rPr lang="en-GB" u="sng" dirty="0"/>
              <a:t>lower wages</a:t>
            </a:r>
            <a:r>
              <a:rPr lang="en-GB" dirty="0"/>
              <a:t> (</a:t>
            </a:r>
            <a:r>
              <a:rPr lang="en-GB" dirty="0" err="1"/>
              <a:t>Hartz</a:t>
            </a:r>
            <a:r>
              <a:rPr lang="en-GB" dirty="0"/>
              <a:t> reforms)</a:t>
            </a:r>
          </a:p>
          <a:p>
            <a:r>
              <a:rPr lang="en-GB" u="sng" dirty="0"/>
              <a:t>Absorbing refugees </a:t>
            </a:r>
            <a:r>
              <a:rPr lang="en-GB" dirty="0"/>
              <a:t>through higher unemployment will become even </a:t>
            </a:r>
            <a:r>
              <a:rPr lang="en-GB" u="sng" dirty="0"/>
              <a:t>more fiscally demanding</a:t>
            </a:r>
            <a:r>
              <a:rPr lang="en-GB" dirty="0"/>
              <a:t> or </a:t>
            </a:r>
            <a:br>
              <a:rPr lang="en-GB" dirty="0"/>
            </a:br>
            <a:r>
              <a:rPr lang="en-GB" u="sng" dirty="0"/>
              <a:t>wages have to fall</a:t>
            </a:r>
            <a:r>
              <a:rPr lang="en-GB" dirty="0"/>
              <a:t> even more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92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Empirical evidence – crisis and recovery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9"/>
            <a:ext cx="7056013" cy="515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410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Empirical evidence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1"/>
            <a:ext cx="7016153" cy="5476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5333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Empirical evidence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196752"/>
            <a:ext cx="7146550" cy="548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983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Driving factors behind the current account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3310"/>
            <a:ext cx="9144000" cy="4559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322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518</Words>
  <Application>Microsoft Office PowerPoint</Application>
  <PresentationFormat>Bildschirmpräsentation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1" baseType="lpstr">
      <vt:lpstr>Arial</vt:lpstr>
      <vt:lpstr>Arial Narrow</vt:lpstr>
      <vt:lpstr>Calibri</vt:lpstr>
      <vt:lpstr>Office Theme</vt:lpstr>
      <vt:lpstr> Deutschland und sein LBÜ Eine makro-strukturelle Analyse Germany and its CAS – a macro-structural analysis</vt:lpstr>
      <vt:lpstr>Work in progress</vt:lpstr>
      <vt:lpstr>The Motivation</vt:lpstr>
      <vt:lpstr>The Paradox …</vt:lpstr>
      <vt:lpstr>… in a Nutshell</vt:lpstr>
      <vt:lpstr>Empirical evidence – crisis and recovery</vt:lpstr>
      <vt:lpstr>Empirical evidence</vt:lpstr>
      <vt:lpstr>Empirical evidence</vt:lpstr>
      <vt:lpstr>Driving factors behind the current account</vt:lpstr>
      <vt:lpstr>Imbalanced sectoral productivity growth </vt:lpstr>
      <vt:lpstr>Policy settings favour incremental innovation</vt:lpstr>
      <vt:lpstr>What happens to Germany after a positive labour supply shock?</vt:lpstr>
      <vt:lpstr>Unemployment rate</vt:lpstr>
      <vt:lpstr>Compensation rate </vt:lpstr>
      <vt:lpstr>Migrants increase the labour supply about as much as the Hartz reforms</vt:lpstr>
      <vt:lpstr>What can the Hartz-reformed low-income workers expect from the refugee wave?</vt:lpstr>
      <vt:lpstr>Thanks for your comments and questions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Germany's Current Account Surplus, Structural Imbalances and the Refugees –  An economic discussion</dc:title>
  <dc:creator>WOERGOETTER Andreas</dc:creator>
  <cp:lastModifiedBy>Andreas Wörgötter</cp:lastModifiedBy>
  <cp:revision>25</cp:revision>
  <dcterms:created xsi:type="dcterms:W3CDTF">2016-06-11T19:08:42Z</dcterms:created>
  <dcterms:modified xsi:type="dcterms:W3CDTF">2017-05-25T19:41:09Z</dcterms:modified>
</cp:coreProperties>
</file>