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AD017-4257-4D9C-A767-BFE0F1EF0096}" v="2" dt="2023-09-11T21:53:01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Wörgötter" userId="24d076b895b23ba5" providerId="LiveId" clId="{372AD017-4257-4D9C-A767-BFE0F1EF0096}"/>
    <pc:docChg chg="undo custSel addSld delSld modSld sldOrd">
      <pc:chgData name="Andreas Wörgötter" userId="24d076b895b23ba5" providerId="LiveId" clId="{372AD017-4257-4D9C-A767-BFE0F1EF0096}" dt="2023-09-11T22:13:35.467" v="2510" actId="47"/>
      <pc:docMkLst>
        <pc:docMk/>
      </pc:docMkLst>
      <pc:sldChg chg="addSp modSp new mod">
        <pc:chgData name="Andreas Wörgötter" userId="24d076b895b23ba5" providerId="LiveId" clId="{372AD017-4257-4D9C-A767-BFE0F1EF0096}" dt="2023-09-11T21:58:42.979" v="2463" actId="20577"/>
        <pc:sldMkLst>
          <pc:docMk/>
          <pc:sldMk cId="1074171051" sldId="256"/>
        </pc:sldMkLst>
        <pc:spChg chg="mod">
          <ac:chgData name="Andreas Wörgötter" userId="24d076b895b23ba5" providerId="LiveId" clId="{372AD017-4257-4D9C-A767-BFE0F1EF0096}" dt="2023-09-11T21:57:30.165" v="2456" actId="14100"/>
          <ac:spMkLst>
            <pc:docMk/>
            <pc:sldMk cId="1074171051" sldId="256"/>
            <ac:spMk id="2" creationId="{A3A7AD2D-579C-B94A-7EAD-BB78B2400F4C}"/>
          </ac:spMkLst>
        </pc:spChg>
        <pc:spChg chg="mod">
          <ac:chgData name="Andreas Wörgötter" userId="24d076b895b23ba5" providerId="LiveId" clId="{372AD017-4257-4D9C-A767-BFE0F1EF0096}" dt="2023-09-11T21:58:42.979" v="2463" actId="20577"/>
          <ac:spMkLst>
            <pc:docMk/>
            <pc:sldMk cId="1074171051" sldId="256"/>
            <ac:spMk id="3" creationId="{96E4A157-C018-83FA-5FF5-B9EAF365B262}"/>
          </ac:spMkLst>
        </pc:spChg>
        <pc:spChg chg="add mod">
          <ac:chgData name="Andreas Wörgötter" userId="24d076b895b23ba5" providerId="LiveId" clId="{372AD017-4257-4D9C-A767-BFE0F1EF0096}" dt="2023-09-11T21:57:39.559" v="2458" actId="14100"/>
          <ac:spMkLst>
            <pc:docMk/>
            <pc:sldMk cId="1074171051" sldId="256"/>
            <ac:spMk id="4" creationId="{60AF9C23-E901-2FEB-376D-B7FBF085E6AF}"/>
          </ac:spMkLst>
        </pc:spChg>
      </pc:sldChg>
      <pc:sldChg chg="modSp new mod">
        <pc:chgData name="Andreas Wörgötter" userId="24d076b895b23ba5" providerId="LiveId" clId="{372AD017-4257-4D9C-A767-BFE0F1EF0096}" dt="2023-09-11T15:49:41.144" v="1937" actId="790"/>
        <pc:sldMkLst>
          <pc:docMk/>
          <pc:sldMk cId="3490971222" sldId="257"/>
        </pc:sldMkLst>
        <pc:spChg chg="mod">
          <ac:chgData name="Andreas Wörgötter" userId="24d076b895b23ba5" providerId="LiveId" clId="{372AD017-4257-4D9C-A767-BFE0F1EF0096}" dt="2023-09-11T15:49:41.144" v="1937" actId="790"/>
          <ac:spMkLst>
            <pc:docMk/>
            <pc:sldMk cId="3490971222" sldId="257"/>
            <ac:spMk id="2" creationId="{E47E6276-55A9-DB70-4A3F-3D0912B23C5C}"/>
          </ac:spMkLst>
        </pc:spChg>
        <pc:spChg chg="mod">
          <ac:chgData name="Andreas Wörgötter" userId="24d076b895b23ba5" providerId="LiveId" clId="{372AD017-4257-4D9C-A767-BFE0F1EF0096}" dt="2023-09-11T15:49:16.284" v="1936" actId="790"/>
          <ac:spMkLst>
            <pc:docMk/>
            <pc:sldMk cId="3490971222" sldId="257"/>
            <ac:spMk id="3" creationId="{9A7DD664-35A3-5664-D249-2E6E4D1BA329}"/>
          </ac:spMkLst>
        </pc:spChg>
      </pc:sldChg>
      <pc:sldChg chg="modSp new mod">
        <pc:chgData name="Andreas Wörgötter" userId="24d076b895b23ba5" providerId="LiveId" clId="{372AD017-4257-4D9C-A767-BFE0F1EF0096}" dt="2023-09-11T15:48:52.259" v="1935" actId="790"/>
        <pc:sldMkLst>
          <pc:docMk/>
          <pc:sldMk cId="3587440295" sldId="258"/>
        </pc:sldMkLst>
        <pc:spChg chg="mod">
          <ac:chgData name="Andreas Wörgötter" userId="24d076b895b23ba5" providerId="LiveId" clId="{372AD017-4257-4D9C-A767-BFE0F1EF0096}" dt="2023-09-11T08:46:20.045" v="292" actId="255"/>
          <ac:spMkLst>
            <pc:docMk/>
            <pc:sldMk cId="3587440295" sldId="258"/>
            <ac:spMk id="2" creationId="{325E5D2B-40AD-E6B6-5341-793580BCFEBB}"/>
          </ac:spMkLst>
        </pc:spChg>
        <pc:spChg chg="mod">
          <ac:chgData name="Andreas Wörgötter" userId="24d076b895b23ba5" providerId="LiveId" clId="{372AD017-4257-4D9C-A767-BFE0F1EF0096}" dt="2023-09-11T15:48:52.259" v="1935" actId="790"/>
          <ac:spMkLst>
            <pc:docMk/>
            <pc:sldMk cId="3587440295" sldId="258"/>
            <ac:spMk id="3" creationId="{45C3713E-6CD2-7253-0700-127A81BCB222}"/>
          </ac:spMkLst>
        </pc:spChg>
      </pc:sldChg>
      <pc:sldChg chg="modSp new mod">
        <pc:chgData name="Andreas Wörgötter" userId="24d076b895b23ba5" providerId="LiveId" clId="{372AD017-4257-4D9C-A767-BFE0F1EF0096}" dt="2023-09-11T15:40:38.185" v="1894" actId="20577"/>
        <pc:sldMkLst>
          <pc:docMk/>
          <pc:sldMk cId="2512386822" sldId="259"/>
        </pc:sldMkLst>
        <pc:spChg chg="mod">
          <ac:chgData name="Andreas Wörgötter" userId="24d076b895b23ba5" providerId="LiveId" clId="{372AD017-4257-4D9C-A767-BFE0F1EF0096}" dt="2023-09-11T10:31:50.166" v="574" actId="20577"/>
          <ac:spMkLst>
            <pc:docMk/>
            <pc:sldMk cId="2512386822" sldId="259"/>
            <ac:spMk id="2" creationId="{0DA56B4A-BD4C-E4C1-38DC-0E815E106AB7}"/>
          </ac:spMkLst>
        </pc:spChg>
        <pc:spChg chg="mod">
          <ac:chgData name="Andreas Wörgötter" userId="24d076b895b23ba5" providerId="LiveId" clId="{372AD017-4257-4D9C-A767-BFE0F1EF0096}" dt="2023-09-11T15:40:38.185" v="1894" actId="20577"/>
          <ac:spMkLst>
            <pc:docMk/>
            <pc:sldMk cId="2512386822" sldId="259"/>
            <ac:spMk id="3" creationId="{72999086-64CD-4BF9-BA3C-091B2054CF84}"/>
          </ac:spMkLst>
        </pc:spChg>
      </pc:sldChg>
      <pc:sldChg chg="modSp new mod ord">
        <pc:chgData name="Andreas Wörgötter" userId="24d076b895b23ba5" providerId="LiveId" clId="{372AD017-4257-4D9C-A767-BFE0F1EF0096}" dt="2023-09-11T22:01:21.343" v="2495" actId="20577"/>
        <pc:sldMkLst>
          <pc:docMk/>
          <pc:sldMk cId="2627701939" sldId="260"/>
        </pc:sldMkLst>
        <pc:spChg chg="mod">
          <ac:chgData name="Andreas Wörgötter" userId="24d076b895b23ba5" providerId="LiveId" clId="{372AD017-4257-4D9C-A767-BFE0F1EF0096}" dt="2023-09-11T22:01:21.343" v="2495" actId="20577"/>
          <ac:spMkLst>
            <pc:docMk/>
            <pc:sldMk cId="2627701939" sldId="260"/>
            <ac:spMk id="2" creationId="{8000BF00-4155-FC89-78C9-D15CE6B141E6}"/>
          </ac:spMkLst>
        </pc:spChg>
        <pc:spChg chg="mod">
          <ac:chgData name="Andreas Wörgötter" userId="24d076b895b23ba5" providerId="LiveId" clId="{372AD017-4257-4D9C-A767-BFE0F1EF0096}" dt="2023-09-11T15:47:47.239" v="1933" actId="790"/>
          <ac:spMkLst>
            <pc:docMk/>
            <pc:sldMk cId="2627701939" sldId="260"/>
            <ac:spMk id="3" creationId="{D0C0614E-AB5B-D106-3D71-CEF10D92DFF9}"/>
          </ac:spMkLst>
        </pc:spChg>
      </pc:sldChg>
      <pc:sldChg chg="modSp new mod">
        <pc:chgData name="Andreas Wörgötter" userId="24d076b895b23ba5" providerId="LiveId" clId="{372AD017-4257-4D9C-A767-BFE0F1EF0096}" dt="2023-09-11T22:10:42.760" v="2507" actId="27636"/>
        <pc:sldMkLst>
          <pc:docMk/>
          <pc:sldMk cId="869092364" sldId="261"/>
        </pc:sldMkLst>
        <pc:spChg chg="mod">
          <ac:chgData name="Andreas Wörgötter" userId="24d076b895b23ba5" providerId="LiveId" clId="{372AD017-4257-4D9C-A767-BFE0F1EF0096}" dt="2023-09-11T10:33:11.512" v="634" actId="20577"/>
          <ac:spMkLst>
            <pc:docMk/>
            <pc:sldMk cId="869092364" sldId="261"/>
            <ac:spMk id="2" creationId="{3853C681-7CBC-FDFE-4BBA-1CD536269A4A}"/>
          </ac:spMkLst>
        </pc:spChg>
        <pc:spChg chg="mod">
          <ac:chgData name="Andreas Wörgötter" userId="24d076b895b23ba5" providerId="LiveId" clId="{372AD017-4257-4D9C-A767-BFE0F1EF0096}" dt="2023-09-11T22:10:42.760" v="2507" actId="27636"/>
          <ac:spMkLst>
            <pc:docMk/>
            <pc:sldMk cId="869092364" sldId="261"/>
            <ac:spMk id="3" creationId="{72423E66-9D44-1B6F-1B38-7088E58B47BF}"/>
          </ac:spMkLst>
        </pc:spChg>
      </pc:sldChg>
      <pc:sldChg chg="modSp new mod">
        <pc:chgData name="Andreas Wörgötter" userId="24d076b895b23ba5" providerId="LiveId" clId="{372AD017-4257-4D9C-A767-BFE0F1EF0096}" dt="2023-09-11T14:31:33.233" v="935" actId="20577"/>
        <pc:sldMkLst>
          <pc:docMk/>
          <pc:sldMk cId="1847959487" sldId="262"/>
        </pc:sldMkLst>
        <pc:spChg chg="mod">
          <ac:chgData name="Andreas Wörgötter" userId="24d076b895b23ba5" providerId="LiveId" clId="{372AD017-4257-4D9C-A767-BFE0F1EF0096}" dt="2023-09-11T10:35:42.505" v="663" actId="20577"/>
          <ac:spMkLst>
            <pc:docMk/>
            <pc:sldMk cId="1847959487" sldId="262"/>
            <ac:spMk id="2" creationId="{2FCBEF8C-62AF-B665-9FA4-A4D55425A711}"/>
          </ac:spMkLst>
        </pc:spChg>
        <pc:spChg chg="mod">
          <ac:chgData name="Andreas Wörgötter" userId="24d076b895b23ba5" providerId="LiveId" clId="{372AD017-4257-4D9C-A767-BFE0F1EF0096}" dt="2023-09-11T14:31:33.233" v="935" actId="20577"/>
          <ac:spMkLst>
            <pc:docMk/>
            <pc:sldMk cId="1847959487" sldId="262"/>
            <ac:spMk id="3" creationId="{683F3D51-D644-15C8-883E-DEF54518E4F2}"/>
          </ac:spMkLst>
        </pc:spChg>
      </pc:sldChg>
      <pc:sldChg chg="new del">
        <pc:chgData name="Andreas Wörgötter" userId="24d076b895b23ba5" providerId="LiveId" clId="{372AD017-4257-4D9C-A767-BFE0F1EF0096}" dt="2023-09-11T22:13:27.315" v="2508" actId="47"/>
        <pc:sldMkLst>
          <pc:docMk/>
          <pc:sldMk cId="625360621" sldId="263"/>
        </pc:sldMkLst>
      </pc:sldChg>
      <pc:sldChg chg="new del">
        <pc:chgData name="Andreas Wörgötter" userId="24d076b895b23ba5" providerId="LiveId" clId="{372AD017-4257-4D9C-A767-BFE0F1EF0096}" dt="2023-09-11T22:13:29.941" v="2509" actId="47"/>
        <pc:sldMkLst>
          <pc:docMk/>
          <pc:sldMk cId="537327998" sldId="264"/>
        </pc:sldMkLst>
      </pc:sldChg>
      <pc:sldChg chg="new del">
        <pc:chgData name="Andreas Wörgötter" userId="24d076b895b23ba5" providerId="LiveId" clId="{372AD017-4257-4D9C-A767-BFE0F1EF0096}" dt="2023-09-11T22:13:35.467" v="2510" actId="47"/>
        <pc:sldMkLst>
          <pc:docMk/>
          <pc:sldMk cId="112900787" sldId="265"/>
        </pc:sldMkLst>
      </pc:sldChg>
      <pc:sldChg chg="modSp new mod">
        <pc:chgData name="Andreas Wörgötter" userId="24d076b895b23ba5" providerId="LiveId" clId="{372AD017-4257-4D9C-A767-BFE0F1EF0096}" dt="2023-09-11T22:09:25.010" v="2503" actId="20577"/>
        <pc:sldMkLst>
          <pc:docMk/>
          <pc:sldMk cId="854482261" sldId="266"/>
        </pc:sldMkLst>
        <pc:spChg chg="mod">
          <ac:chgData name="Andreas Wörgötter" userId="24d076b895b23ba5" providerId="LiveId" clId="{372AD017-4257-4D9C-A767-BFE0F1EF0096}" dt="2023-09-11T15:08:11.514" v="1368" actId="255"/>
          <ac:spMkLst>
            <pc:docMk/>
            <pc:sldMk cId="854482261" sldId="266"/>
            <ac:spMk id="2" creationId="{52352DDD-7100-D59A-E9E6-9DDDC1358869}"/>
          </ac:spMkLst>
        </pc:spChg>
        <pc:spChg chg="mod">
          <ac:chgData name="Andreas Wörgötter" userId="24d076b895b23ba5" providerId="LiveId" clId="{372AD017-4257-4D9C-A767-BFE0F1EF0096}" dt="2023-09-11T22:09:25.010" v="2503" actId="20577"/>
          <ac:spMkLst>
            <pc:docMk/>
            <pc:sldMk cId="854482261" sldId="266"/>
            <ac:spMk id="3" creationId="{A8910AE2-0D56-05A8-0D43-774793DD7A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EE6CB-46B0-4F02-87B2-E448212F7ABB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4C4D4-D807-43AB-A79C-29D5A04049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063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4C4D4-D807-43AB-A79C-29D5A0404917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050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F8DE1-CF72-26DE-1CA1-ED33914B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8F90E46-F3F1-8BB6-0F84-A24EA18AC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A9CA46-54AD-A6F1-0670-F42769DA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D2A524-1BEA-B191-DE9E-A021A247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C7FF49-6D1B-081D-8599-77124C11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158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CD589-3ADB-3827-BA8C-55E45CDE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341453-6870-6B1A-8D08-0B099EB64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C815D-F311-A5DC-AF8B-B9408897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3B505D-9ADF-0F59-40DE-A60874AA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66294A-47B7-731E-E0FF-CC8F13E86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01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2E9DB5-66A4-6D02-44F3-DCECB09ED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3A5930-8FB9-262D-3963-B1DFACED1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1056AD-3538-FCA8-868D-D0DEAE60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17CF34-ABF1-1EA9-4B34-471EB4F5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CB5448-E9EE-3E4F-2F6F-77FCC3BA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172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BA3C1-C19E-281A-33AD-9FE48BB8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B15B61-D730-3BB8-029D-354F8581F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C061B5-4102-D3EF-1F4C-FB103A84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BB333C-4800-B335-2FAE-7C4DA528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32FE4D-5B4E-CC6D-C913-AD1D0691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320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721B6A-7755-986D-1D0E-B17B2D23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F4F1B8-317E-2E40-A09A-A21B0C421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A2F4C-84B1-2D3D-6934-3ED5B790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325BE9-9A81-FD51-26DE-FA8C4545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9BA9A7-8A0F-0800-65EE-A197D6C0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352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0F49D-BE2A-DF73-DBFE-E3D5D0EA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D42066-BA26-F35F-3596-C7B48BF37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A08F68-1BCD-BF6F-19C3-057574D94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0DE40F-0F33-C414-EF91-299C6802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64FB1B-9D97-BC27-1CB7-6EF96441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2A4988-9EB4-56E0-38EF-3B161D18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263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CE2B1-9C7F-CF9F-7CAB-618A6C07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D2938A-0A10-0FF4-917C-B45699B3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C344D8-B48A-FEF2-A0F6-156E2B73B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2FA42E-A116-B2D1-BF34-B4D95FECD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9468BE-2614-FCB3-0BB5-8A3EB8528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18406F6-E223-5DEA-9DB7-A056C5AC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02D24D9-80E2-67BF-0A43-7E09387D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B0337C-3F05-986D-29E9-992E0A0A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683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7EC48-F6F0-8502-6345-81542433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63D121-02D7-A0BD-DF47-9AAD2088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79C6EA-E4B7-BA0F-5BF6-F9B5C962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B819AA-B074-6D0E-DA59-F5628F47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504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9A72F6-6444-5058-128A-6237870E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EFEA0D4-D7AD-3BFA-4D0B-7BB02D39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947D07-A563-08BD-48C8-C8D4FB24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451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0AC0C-0F14-1F1F-45A0-AD03A339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51DF7F-C840-5A28-FCF4-B3B8E6246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12CDDC-67CE-CE66-6077-8DAEB3197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84AC79-A459-A162-E0A4-0FE3E443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FCFAB5-5DE6-9849-D0C2-CC0136CF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18699B-B5F7-6194-3D96-2DEC2DB3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922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B1CCD-882A-C8D9-B4D1-9B403468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F962912-DB76-BFC6-CCF3-003DF674D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3F0173-6A2C-D7FA-3A40-A92A4E2BA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E1053C-EE60-5689-3B26-E9A9BA63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82583D-6655-1B6E-0CEA-5D7E46D8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A53C46-F74C-E92D-7208-82E9ADCC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576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22D63C-CFF3-546B-016E-32ED2040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54715E-AE96-4CB8-1A86-5BA752A56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56B69C-9D34-5C9F-C3DB-685653E87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E5DCE-7465-4D9C-8EBF-C6624ABFC194}" type="datetimeFigureOut">
              <a:rPr lang="de-AT" smtClean="0"/>
              <a:t>11.09.2023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34201-A93B-749F-03AE-EA72B1FDE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B66897-47A0-C783-8EB0-0F7E3FF61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020B6-D8CB-4E52-A3B4-8982472B60A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08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7AD2D-579C-B94A-7EAD-BB78B2400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21052"/>
            <a:ext cx="12192000" cy="1239837"/>
          </a:xfrm>
        </p:spPr>
        <p:txBody>
          <a:bodyPr>
            <a:normAutofit/>
          </a:bodyPr>
          <a:lstStyle/>
          <a:p>
            <a:r>
              <a:rPr lang="en-GB" sz="3600" b="0" i="0" u="none" strike="noStrike" baseline="0" dirty="0">
                <a:latin typeface="Calibri" panose="020F0502020204030204" pitchFamily="34" charset="0"/>
              </a:rPr>
              <a:t>Economic Consequences of Landlockedness</a:t>
            </a:r>
            <a:br>
              <a:rPr lang="en-GB" sz="3600" b="0" i="0" u="none" strike="noStrike" baseline="0" dirty="0">
                <a:latin typeface="Calibri" panose="020F0502020204030204" pitchFamily="34" charset="0"/>
              </a:rPr>
            </a:br>
            <a:r>
              <a:rPr lang="en-GB" sz="3600" b="0" i="0" u="none" strike="noStrike" baseline="0" dirty="0">
                <a:latin typeface="Calibri" panose="020F0502020204030204" pitchFamily="34" charset="0"/>
              </a:rPr>
              <a:t>What Makes a Difference?</a:t>
            </a:r>
            <a:endParaRPr lang="en-GB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E4A157-C018-83FA-5FF5-B9EAF365B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972153"/>
            <a:ext cx="12191999" cy="16557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Calibri-Bold"/>
              </a:rPr>
              <a:t>Andreas Wörgötter (TU Wien)</a:t>
            </a:r>
          </a:p>
          <a:p>
            <a:r>
              <a:rPr lang="en-US" dirty="0">
                <a:latin typeface="Calibri" panose="020F0502020204030204" pitchFamily="34" charset="0"/>
              </a:rPr>
              <a:t>Guannan Miao (OECD, Paris)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Views expressed in this paper are the responsibility of the authors and not necessarily shared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by previous, current or future affiliations</a:t>
            </a: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0AF9C23-E901-2FEB-376D-B7FBF085E6AF}"/>
              </a:ext>
            </a:extLst>
          </p:cNvPr>
          <p:cNvSpPr txBox="1"/>
          <p:nvPr/>
        </p:nvSpPr>
        <p:spPr>
          <a:xfrm>
            <a:off x="0" y="2667000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u="none" strike="noStrike" baseline="0" dirty="0">
                <a:latin typeface="Cambria" panose="02040503050406030204" pitchFamily="18" charset="0"/>
              </a:rPr>
              <a:t>Slovak Economic Association Meeting (SEAM 2023)</a:t>
            </a:r>
            <a:r>
              <a:rPr lang="en-US" sz="1800" b="0" i="0" u="none" strike="noStrike" baseline="0" dirty="0">
                <a:solidFill>
                  <a:srgbClr val="FFFFFF"/>
                </a:solidFill>
                <a:latin typeface="Cambria" panose="02040503050406030204" pitchFamily="18" charset="0"/>
              </a:rPr>
              <a:t>MBA 2023)</a:t>
            </a:r>
          </a:p>
          <a:p>
            <a:pPr algn="ctr"/>
            <a:r>
              <a:rPr lang="de-AT" sz="1800" b="1" i="0" u="none" strike="noStrike" baseline="0" dirty="0">
                <a:solidFill>
                  <a:srgbClr val="1F497D"/>
                </a:solidFill>
                <a:latin typeface="Cambria-Bold"/>
              </a:rPr>
              <a:t>September 13–14, 2023</a:t>
            </a:r>
          </a:p>
          <a:p>
            <a:pPr algn="ctr"/>
            <a:r>
              <a:rPr lang="de-AT" sz="1800" b="1" i="0" u="none" strike="noStrike" baseline="0" dirty="0">
                <a:solidFill>
                  <a:srgbClr val="1F497D"/>
                </a:solidFill>
                <a:latin typeface="Cambria-Bold"/>
              </a:rPr>
              <a:t>Banská </a:t>
            </a:r>
            <a:r>
              <a:rPr lang="de-AT" sz="1800" b="1" i="0" u="none" strike="noStrike" baseline="0" dirty="0" err="1">
                <a:solidFill>
                  <a:srgbClr val="1F497D"/>
                </a:solidFill>
                <a:latin typeface="Cambria-Bold"/>
              </a:rPr>
              <a:t>Bystrica</a:t>
            </a:r>
            <a:r>
              <a:rPr lang="de-AT" sz="1800" b="1" i="0" u="none" strike="noStrike" baseline="0" dirty="0">
                <a:solidFill>
                  <a:srgbClr val="1F497D"/>
                </a:solidFill>
                <a:latin typeface="Cambria-Bold"/>
              </a:rPr>
              <a:t>, </a:t>
            </a:r>
            <a:r>
              <a:rPr lang="de-AT" sz="1800" b="1" i="0" u="none" strike="noStrike" baseline="0" dirty="0" err="1">
                <a:solidFill>
                  <a:srgbClr val="1F497D"/>
                </a:solidFill>
                <a:latin typeface="Cambria-Bold"/>
              </a:rPr>
              <a:t>Slovakia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41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E6276-55A9-DB70-4A3F-3D0912B2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Overview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7DD664-35A3-5664-D249-2E6E4D1BA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Motivation</a:t>
            </a:r>
          </a:p>
          <a:p>
            <a:r>
              <a:rPr lang="en-GB" sz="4000" dirty="0"/>
              <a:t>Literature</a:t>
            </a:r>
          </a:p>
          <a:p>
            <a:r>
              <a:rPr lang="en-GB" sz="4000" dirty="0"/>
              <a:t>Model</a:t>
            </a:r>
          </a:p>
          <a:p>
            <a:r>
              <a:rPr lang="en-GB" sz="4000" dirty="0"/>
              <a:t>Data</a:t>
            </a:r>
          </a:p>
          <a:p>
            <a:r>
              <a:rPr lang="en-GB" sz="4000" dirty="0"/>
              <a:t>Results of Econometric Estimates</a:t>
            </a:r>
          </a:p>
          <a:p>
            <a:r>
              <a:rPr lang="en-GB" sz="400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49097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E5D2B-40AD-E6B6-5341-793580BC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/>
              <a:t>Motivation</a:t>
            </a:r>
            <a:endParaRPr lang="de-AT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C3713E-6CD2-7253-0700-127A81BCB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279086" cy="5032375"/>
          </a:xfrm>
        </p:spPr>
        <p:txBody>
          <a:bodyPr>
            <a:normAutofit/>
          </a:bodyPr>
          <a:lstStyle/>
          <a:p>
            <a:r>
              <a:rPr lang="en-GB" dirty="0"/>
              <a:t>Starting point is low growth in landlocked developing countries</a:t>
            </a:r>
          </a:p>
          <a:p>
            <a:r>
              <a:rPr lang="en-GB" b="0" i="0" u="none" strike="noStrike" baseline="0" dirty="0">
                <a:latin typeface="TimesNewRomanPSMT"/>
              </a:rPr>
              <a:t>“The reasons, however, remain speculative” find Mackellar et al (2002). Can more be said after 20 years?</a:t>
            </a:r>
          </a:p>
          <a:p>
            <a:r>
              <a:rPr lang="en-GB" dirty="0"/>
              <a:t>Is it destiny (geography) or is it bad policy choices?</a:t>
            </a:r>
          </a:p>
          <a:p>
            <a:r>
              <a:rPr lang="en-GB" dirty="0"/>
              <a:t>Famous economists side both sides</a:t>
            </a:r>
            <a:br>
              <a:rPr lang="en-GB" dirty="0"/>
            </a:br>
            <a:r>
              <a:rPr lang="en-GB" dirty="0"/>
              <a:t>Jeffrey Sachs: „</a:t>
            </a:r>
            <a:r>
              <a:rPr lang="en-GB" b="0" i="0" dirty="0">
                <a:solidFill>
                  <a:srgbClr val="000000"/>
                </a:solidFill>
                <a:effectLst/>
                <a:latin typeface="minerva-modern"/>
              </a:rPr>
              <a:t>Africa suffered a shortfall in growth due to poor geography …” </a:t>
            </a:r>
            <a:br>
              <a:rPr lang="en-GB" b="0" i="0" dirty="0">
                <a:solidFill>
                  <a:srgbClr val="000000"/>
                </a:solidFill>
                <a:effectLst/>
                <a:latin typeface="minerva-modern"/>
              </a:rPr>
            </a:br>
            <a:r>
              <a:rPr lang="en-GB" b="0" i="0" dirty="0">
                <a:solidFill>
                  <a:srgbClr val="000000"/>
                </a:solidFill>
                <a:effectLst/>
                <a:latin typeface="minerva-modern"/>
              </a:rPr>
              <a:t>	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minerva-modern"/>
              </a:rPr>
              <a:t>The Economist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minerva-modern"/>
              </a:rPr>
              <a:t>, June 14, 1997, </a:t>
            </a:r>
            <a:r>
              <a:rPr lang="en-GB" sz="2000" b="0" i="0" dirty="0">
                <a:solidFill>
                  <a:srgbClr val="222222"/>
                </a:solidFill>
                <a:effectLst/>
                <a:latin typeface="minerva-modern"/>
              </a:rPr>
              <a:t>Nature, nurture and growth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minerva-modern"/>
              </a:rPr>
              <a:t> Dani Rodrik: </a:t>
            </a:r>
            <a:r>
              <a:rPr lang="en-GB" dirty="0">
                <a:solidFill>
                  <a:srgbClr val="000000"/>
                </a:solidFill>
                <a:latin typeface="minerva-modern"/>
              </a:rPr>
              <a:t>"Institutions Rule: The Primacy of Institutions Over Geography and Integration in Economic Development," </a:t>
            </a:r>
            <a:br>
              <a:rPr lang="en-GB" dirty="0">
                <a:solidFill>
                  <a:srgbClr val="000000"/>
                </a:solidFill>
                <a:latin typeface="minerva-modern"/>
              </a:rPr>
            </a:br>
            <a:r>
              <a:rPr lang="en-GB" dirty="0">
                <a:solidFill>
                  <a:srgbClr val="000000"/>
                </a:solidFill>
                <a:latin typeface="minerva-modern"/>
              </a:rPr>
              <a:t>	</a:t>
            </a:r>
            <a:r>
              <a:rPr lang="en-GB" sz="2000" i="1" dirty="0">
                <a:solidFill>
                  <a:srgbClr val="000000"/>
                </a:solidFill>
                <a:latin typeface="minerva-modern"/>
              </a:rPr>
              <a:t>Journal of Economic Growth</a:t>
            </a:r>
            <a:r>
              <a:rPr lang="en-GB" sz="2000" dirty="0">
                <a:solidFill>
                  <a:srgbClr val="000000"/>
                </a:solidFill>
                <a:latin typeface="minerva-modern"/>
              </a:rPr>
              <a:t>, Springer, vol. 9(2), 131-165.</a:t>
            </a:r>
          </a:p>
        </p:txBody>
      </p:sp>
    </p:spTree>
    <p:extLst>
      <p:ext uri="{BB962C8B-B14F-4D97-AF65-F5344CB8AC3E}">
        <p14:creationId xmlns:p14="http://schemas.microsoft.com/office/powerpoint/2010/main" val="358744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52DDD-7100-D59A-E9E6-9DDDC135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 err="1"/>
              <a:t>Literature</a:t>
            </a:r>
            <a:endParaRPr lang="de-AT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910AE2-0D56-05A8-0D43-774793DD7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The topic is gaining increasing attention:</a:t>
            </a:r>
            <a:br>
              <a:rPr lang="en-GB" sz="3600" dirty="0"/>
            </a:br>
            <a:r>
              <a:rPr lang="en-GB" sz="3600" dirty="0"/>
              <a:t>75/113 publications since 2017 indexed in Scopus</a:t>
            </a:r>
          </a:p>
          <a:p>
            <a:r>
              <a:rPr lang="en-GB" sz="3600" dirty="0"/>
              <a:t>Main obstacles for landlocked countries</a:t>
            </a:r>
            <a:br>
              <a:rPr lang="en-GB" sz="3600" dirty="0"/>
            </a:br>
            <a:r>
              <a:rPr lang="en-GB" sz="3600" dirty="0"/>
              <a:t>Transport costs: Boulhol et al (2008), </a:t>
            </a:r>
            <a:r>
              <a:rPr lang="en-GB" sz="3600" dirty="0" err="1"/>
              <a:t>Raballand</a:t>
            </a:r>
            <a:r>
              <a:rPr lang="en-GB" sz="3600" dirty="0"/>
              <a:t> (2008), Arvis et al (2010)</a:t>
            </a:r>
            <a:br>
              <a:rPr lang="en-GB" sz="3600" dirty="0"/>
            </a:br>
            <a:r>
              <a:rPr lang="en-GB" sz="3600" dirty="0"/>
              <a:t>Transport infrastructure: </a:t>
            </a:r>
            <a:r>
              <a:rPr lang="en-GB" sz="3600" dirty="0" err="1"/>
              <a:t>Paudel</a:t>
            </a:r>
            <a:r>
              <a:rPr lang="en-GB" sz="3600" dirty="0"/>
              <a:t> (2014)</a:t>
            </a:r>
            <a:br>
              <a:rPr lang="en-GB" sz="3600" dirty="0"/>
            </a:br>
            <a:r>
              <a:rPr lang="en-GB" sz="3600" dirty="0"/>
              <a:t>Political relations with transit countries: Faye et al (2004)</a:t>
            </a:r>
            <a:br>
              <a:rPr lang="en-GB" sz="3600" dirty="0"/>
            </a:br>
            <a:r>
              <a:rPr lang="en-GB" sz="3600" dirty="0"/>
              <a:t>Weak (legal) institutions: Rodrik et al (2004)</a:t>
            </a:r>
            <a:br>
              <a:rPr lang="en-GB" sz="3600" dirty="0"/>
            </a:br>
            <a:r>
              <a:rPr lang="en-GB" sz="3600" dirty="0"/>
              <a:t>Health (tropical diseases): Sachs (2003)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5448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0BF00-4155-FC89-78C9-D15CE6B1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dirty="0"/>
              <a:t>Data (1996-2016)</a:t>
            </a:r>
            <a:endParaRPr lang="de-AT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0614E-AB5B-D106-3D71-CEF10D92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5264" cy="4351338"/>
          </a:xfrm>
        </p:spPr>
        <p:txBody>
          <a:bodyPr>
            <a:normAutofit/>
          </a:bodyPr>
          <a:lstStyle/>
          <a:p>
            <a:r>
              <a:rPr lang="en-GB" sz="3200" dirty="0"/>
              <a:t>GDP per capita in constant 2010 USD (World Development Indicators)</a:t>
            </a:r>
          </a:p>
          <a:p>
            <a:r>
              <a:rPr lang="en-GB" sz="3200" dirty="0"/>
              <a:t>Investment rate as a share of GDP in local currency (IMF WEO)</a:t>
            </a:r>
          </a:p>
          <a:p>
            <a:r>
              <a:rPr lang="en-GB" sz="3200" dirty="0"/>
              <a:t>cif/fob margins (OECD ITIC)</a:t>
            </a:r>
          </a:p>
          <a:p>
            <a:r>
              <a:rPr lang="en-GB" sz="3200" dirty="0"/>
              <a:t>Trade openness as the share of exports and imports over GDP  IMF WEO)</a:t>
            </a:r>
          </a:p>
          <a:p>
            <a:r>
              <a:rPr lang="en-GB" sz="3200" dirty="0"/>
              <a:t>Quality of institutions (World Economic Freedom Indicators)</a:t>
            </a:r>
          </a:p>
          <a:p>
            <a:r>
              <a:rPr lang="en-GB" sz="3200" dirty="0"/>
              <a:t>No data for conflicts with neighbours</a:t>
            </a:r>
          </a:p>
        </p:txBody>
      </p:sp>
    </p:spTree>
    <p:extLst>
      <p:ext uri="{BB962C8B-B14F-4D97-AF65-F5344CB8AC3E}">
        <p14:creationId xmlns:p14="http://schemas.microsoft.com/office/powerpoint/2010/main" val="262770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56B4A-BD4C-E4C1-38DC-0E815E10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999086-64CD-4BF9-BA3C-091B2054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8743" cy="4351338"/>
          </a:xfrm>
        </p:spPr>
        <p:txBody>
          <a:bodyPr/>
          <a:lstStyle/>
          <a:p>
            <a:r>
              <a:rPr lang="de-AT" dirty="0" err="1"/>
              <a:t>conditional</a:t>
            </a:r>
            <a:r>
              <a:rPr lang="de-AT" dirty="0"/>
              <a:t> </a:t>
            </a:r>
            <a:r>
              <a:rPr lang="de-AT" dirty="0" err="1"/>
              <a:t>convergence</a:t>
            </a:r>
            <a:r>
              <a:rPr lang="de-AT" dirty="0"/>
              <a:t> </a:t>
            </a:r>
            <a:r>
              <a:rPr lang="de-AT" dirty="0" err="1"/>
              <a:t>equation</a:t>
            </a:r>
            <a:r>
              <a:rPr lang="de-AT" dirty="0"/>
              <a:t>: </a:t>
            </a:r>
          </a:p>
          <a:p>
            <a:pPr marL="0" indent="0">
              <a:buNone/>
            </a:pPr>
            <a:endParaRPr lang="de-AT" dirty="0"/>
          </a:p>
          <a:p>
            <a:pPr marL="514350" indent="-514350">
              <a:buAutoNum type="arabicParenBoth"/>
            </a:pPr>
            <a:r>
              <a:rPr lang="de-AT" dirty="0" err="1"/>
              <a:t>yt</a:t>
            </a:r>
            <a:r>
              <a:rPr lang="de-AT" dirty="0"/>
              <a:t> = a + b*Y0 + c*</a:t>
            </a:r>
            <a:r>
              <a:rPr lang="de-AT" dirty="0" err="1"/>
              <a:t>ll</a:t>
            </a:r>
            <a:r>
              <a:rPr lang="de-AT" dirty="0"/>
              <a:t> + d*llY0 + e*</a:t>
            </a:r>
            <a:r>
              <a:rPr lang="de-AT" dirty="0" err="1"/>
              <a:t>irt</a:t>
            </a:r>
            <a:r>
              <a:rPr lang="de-AT" dirty="0"/>
              <a:t> + f*</a:t>
            </a:r>
            <a:r>
              <a:rPr lang="de-AT" dirty="0" err="1"/>
              <a:t>ciffob_ratet</a:t>
            </a:r>
            <a:r>
              <a:rPr lang="de-AT" dirty="0"/>
              <a:t> + g*</a:t>
            </a:r>
            <a:r>
              <a:rPr lang="de-AT" dirty="0" err="1"/>
              <a:t>iqualt</a:t>
            </a:r>
            <a:r>
              <a:rPr lang="de-AT" dirty="0"/>
              <a:t>+ h*</a:t>
            </a:r>
            <a:r>
              <a:rPr lang="de-AT" dirty="0" err="1"/>
              <a:t>tropent</a:t>
            </a:r>
            <a:endParaRPr lang="de-AT" dirty="0"/>
          </a:p>
          <a:p>
            <a:pPr marL="514350" indent="-514350">
              <a:buAutoNum type="arabicParenBoth"/>
            </a:pPr>
            <a:endParaRPr lang="de-AT" dirty="0"/>
          </a:p>
          <a:p>
            <a:r>
              <a:rPr lang="de-AT" dirty="0" err="1"/>
              <a:t>Disaggregation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 	</a:t>
            </a:r>
            <a:r>
              <a:rPr lang="de-AT" dirty="0" err="1"/>
              <a:t>concerning</a:t>
            </a:r>
            <a:r>
              <a:rPr lang="de-AT" dirty="0"/>
              <a:t> type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institutional</a:t>
            </a:r>
            <a:r>
              <a:rPr lang="de-AT" dirty="0"/>
              <a:t> </a:t>
            </a:r>
            <a:r>
              <a:rPr lang="de-AT" dirty="0" err="1"/>
              <a:t>quality</a:t>
            </a:r>
            <a:br>
              <a:rPr lang="de-AT" dirty="0"/>
            </a:br>
            <a:r>
              <a:rPr lang="de-AT" dirty="0"/>
              <a:t> 	time </a:t>
            </a:r>
            <a:r>
              <a:rPr lang="de-AT" dirty="0" err="1"/>
              <a:t>period</a:t>
            </a:r>
            <a:r>
              <a:rPr lang="de-AT" dirty="0"/>
              <a:t> (</a:t>
            </a:r>
            <a:r>
              <a:rPr lang="de-AT" dirty="0" err="1"/>
              <a:t>before</a:t>
            </a:r>
            <a:r>
              <a:rPr lang="de-AT" dirty="0"/>
              <a:t> and after/</a:t>
            </a:r>
            <a:r>
              <a:rPr lang="de-AT" dirty="0" err="1"/>
              <a:t>including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GFC)</a:t>
            </a:r>
            <a:br>
              <a:rPr lang="de-AT" dirty="0"/>
            </a:br>
            <a:r>
              <a:rPr lang="de-AT" dirty="0"/>
              <a:t> 	</a:t>
            </a:r>
            <a:r>
              <a:rPr lang="de-AT" dirty="0" err="1"/>
              <a:t>level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 (high, </a:t>
            </a:r>
            <a:r>
              <a:rPr lang="de-AT" dirty="0" err="1"/>
              <a:t>upper-middle</a:t>
            </a:r>
            <a:r>
              <a:rPr lang="de-AT" dirty="0"/>
              <a:t>, </a:t>
            </a:r>
            <a:r>
              <a:rPr lang="de-AT" dirty="0" err="1"/>
              <a:t>lower</a:t>
            </a:r>
            <a:r>
              <a:rPr lang="de-AT" dirty="0"/>
              <a:t> </a:t>
            </a:r>
            <a:r>
              <a:rPr lang="de-AT" dirty="0" err="1"/>
              <a:t>middle</a:t>
            </a:r>
            <a:r>
              <a:rPr lang="de-AT" dirty="0"/>
              <a:t> and </a:t>
            </a:r>
            <a:r>
              <a:rPr lang="de-AT" dirty="0" err="1"/>
              <a:t>low</a:t>
            </a:r>
            <a:r>
              <a:rPr lang="de-A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238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3C681-7CBC-FDFE-4BBA-1CD53626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Econometric</a:t>
            </a:r>
            <a:r>
              <a:rPr lang="de-DE" dirty="0"/>
              <a:t> </a:t>
            </a:r>
            <a:r>
              <a:rPr lang="de-DE" dirty="0" err="1"/>
              <a:t>Estimates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423E66-9D44-1B6F-1B38-7088E58B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5" y="1825624"/>
            <a:ext cx="11767456" cy="48908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Econometric estimates of convergence equations with observations from 109 countries before and during and after the crisis suggest that landlockedness as such is not the problem. </a:t>
            </a:r>
          </a:p>
          <a:p>
            <a:r>
              <a:rPr lang="en-US" dirty="0"/>
              <a:t>Institutional quality, especially of legal institutions, are important for achieving convergence. </a:t>
            </a:r>
          </a:p>
          <a:p>
            <a:r>
              <a:rPr lang="en-US" dirty="0"/>
              <a:t>The investment rate, however, loses significance for economic growth after the GFC. </a:t>
            </a:r>
          </a:p>
          <a:p>
            <a:r>
              <a:rPr lang="en-US" dirty="0"/>
              <a:t>A separation of the sample into three income groups reveals a high degree of variation: : Convergence is significant only for the two higher income groups, but not for low-income countries.</a:t>
            </a:r>
          </a:p>
          <a:p>
            <a:r>
              <a:rPr lang="en-US" dirty="0"/>
              <a:t> The investment rate, however, is only significant for lower-middle- and low-income countries.</a:t>
            </a:r>
          </a:p>
          <a:p>
            <a:r>
              <a:rPr lang="en-US" dirty="0"/>
              <a:t>Trade openness, however, has the wrong sign for low income countries.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909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BEF8C-62AF-B665-9FA4-A4D55425A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/>
              <a:t>!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3F3D51-D644-15C8-883E-DEF54518E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/>
              <a:t>reading</a:t>
            </a:r>
            <a:r>
              <a:rPr lang="de-DE" dirty="0"/>
              <a:t>:</a:t>
            </a:r>
            <a:br>
              <a:rPr lang="de-DE" dirty="0"/>
            </a:br>
            <a:br>
              <a:rPr lang="de-DE" dirty="0"/>
            </a:br>
            <a:r>
              <a:rPr lang="de-AT" dirty="0"/>
              <a:t>Mackellar L., Wörgötter A. and Wörz J. (2002), “</a:t>
            </a:r>
            <a:r>
              <a:rPr lang="de-AT" dirty="0" err="1"/>
              <a:t>Economic</a:t>
            </a:r>
            <a:r>
              <a:rPr lang="de-AT" dirty="0"/>
              <a:t> Growth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Landlocked</a:t>
            </a:r>
            <a:r>
              <a:rPr lang="de-AT" dirty="0"/>
              <a:t> Countries”, in </a:t>
            </a:r>
            <a:r>
              <a:rPr lang="de-AT" dirty="0" err="1"/>
              <a:t>Chaloupek</a:t>
            </a:r>
            <a:r>
              <a:rPr lang="de-AT" dirty="0"/>
              <a:t>, G., Guger, A., Nowotny, E. and </a:t>
            </a:r>
            <a:r>
              <a:rPr lang="de-AT" dirty="0" err="1"/>
              <a:t>Schwödiauer</a:t>
            </a:r>
            <a:r>
              <a:rPr lang="de-AT" dirty="0"/>
              <a:t>, G., Ökonomie in Theorie und Praxis, Springer, Berlin, pp. 213-226. </a:t>
            </a:r>
            <a:br>
              <a:rPr lang="de-AT" dirty="0"/>
            </a:br>
            <a:br>
              <a:rPr lang="de-AT" dirty="0"/>
            </a:br>
            <a:r>
              <a:rPr lang="en-US" dirty="0"/>
              <a:t>Miao, G., &amp; Wörgötter, A. (2021). Economic consequences of landlockedness-What makes a difference? </a:t>
            </a:r>
            <a:r>
              <a:rPr lang="de-DE" dirty="0"/>
              <a:t>IHS Working Paper, 35 Wien: Institut für Höhere Studien (IHS), Wien. </a:t>
            </a:r>
          </a:p>
          <a:p>
            <a:endParaRPr lang="de-DE" dirty="0"/>
          </a:p>
          <a:p>
            <a:r>
              <a:rPr lang="de-DE" dirty="0"/>
              <a:t>Andreas.Woergoetter@econ.tuwien.ac.at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795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660</Words>
  <Application>Microsoft Office PowerPoint</Application>
  <PresentationFormat>Breitbild</PresentationFormat>
  <Paragraphs>49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Calibri-Bold</vt:lpstr>
      <vt:lpstr>Cambria</vt:lpstr>
      <vt:lpstr>Cambria-Bold</vt:lpstr>
      <vt:lpstr>minerva-modern</vt:lpstr>
      <vt:lpstr>TimesNewRomanPSMT</vt:lpstr>
      <vt:lpstr>Office</vt:lpstr>
      <vt:lpstr>Economic Consequences of Landlockedness What Makes a Difference?</vt:lpstr>
      <vt:lpstr>Overview</vt:lpstr>
      <vt:lpstr>Motivation</vt:lpstr>
      <vt:lpstr>Literature</vt:lpstr>
      <vt:lpstr>Data (1996-2016)</vt:lpstr>
      <vt:lpstr>Model</vt:lpstr>
      <vt:lpstr>Results of Econometric Estimates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Consequences of Landlockedness What Makes a Difference?</dc:title>
  <dc:creator>Andreas Wörgötter</dc:creator>
  <cp:lastModifiedBy>Andreas Wörgötter</cp:lastModifiedBy>
  <cp:revision>1</cp:revision>
  <dcterms:created xsi:type="dcterms:W3CDTF">2023-09-08T21:09:01Z</dcterms:created>
  <dcterms:modified xsi:type="dcterms:W3CDTF">2023-09-11T22:13:36Z</dcterms:modified>
</cp:coreProperties>
</file>