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71" r:id="rId9"/>
    <p:sldId id="272" r:id="rId10"/>
    <p:sldId id="261" r:id="rId11"/>
    <p:sldId id="262" r:id="rId12"/>
    <p:sldId id="267" r:id="rId13"/>
    <p:sldId id="268" r:id="rId14"/>
    <p:sldId id="265" r:id="rId15"/>
    <p:sldId id="269" r:id="rId16"/>
    <p:sldId id="270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Baltic%20states\&#1044;&#1072;&#1085;&#1085;&#1099;&#1077;%20&#1076;&#1083;&#1103;%20&#1088;&#1072;&#1089;&#1095;&#1105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10.12.2016\Baltic%20states\Project\Estimation\Gin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Baltic%20states\OECD_Project_2016\Teil_ind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Страны!$B$4</c:f>
              <c:strCache>
                <c:ptCount val="1"/>
                <c:pt idx="0">
                  <c:v>European Union (28)</c:v>
                </c:pt>
              </c:strCache>
            </c:strRef>
          </c:tx>
          <c:cat>
            <c:numRef>
              <c:f>Страны!$C$3:$P$3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Страны!$C$4:$P$4</c:f>
              <c:numCache>
                <c:formatCode>#,##0</c:formatCode>
                <c:ptCount val="14"/>
                <c:pt idx="0">
                  <c:v>19629</c:v>
                </c:pt>
                <c:pt idx="1">
                  <c:v>20409</c:v>
                </c:pt>
                <c:pt idx="2">
                  <c:v>21118</c:v>
                </c:pt>
                <c:pt idx="3">
                  <c:v>21379</c:v>
                </c:pt>
                <c:pt idx="4">
                  <c:v>22372</c:v>
                </c:pt>
                <c:pt idx="5">
                  <c:v>23274</c:v>
                </c:pt>
                <c:pt idx="6">
                  <c:v>24529</c:v>
                </c:pt>
                <c:pt idx="7">
                  <c:v>25899</c:v>
                </c:pt>
                <c:pt idx="8">
                  <c:v>25958</c:v>
                </c:pt>
                <c:pt idx="9">
                  <c:v>24408</c:v>
                </c:pt>
                <c:pt idx="10">
                  <c:v>25403</c:v>
                </c:pt>
                <c:pt idx="11">
                  <c:v>26112</c:v>
                </c:pt>
                <c:pt idx="12">
                  <c:v>26550</c:v>
                </c:pt>
                <c:pt idx="13">
                  <c:v>26730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88-4F63-A52E-1F9EF1BEB5D2}"/>
            </c:ext>
          </c:extLst>
        </c:ser>
        <c:ser>
          <c:idx val="1"/>
          <c:order val="1"/>
          <c:tx>
            <c:strRef>
              <c:f>Страны!$B$5</c:f>
              <c:strCache>
                <c:ptCount val="1"/>
                <c:pt idx="0">
                  <c:v>Czech Republic</c:v>
                </c:pt>
              </c:strCache>
            </c:strRef>
          </c:tx>
          <c:cat>
            <c:numRef>
              <c:f>Страны!$C$3:$P$3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Страны!$C$5:$P$5</c:f>
              <c:numCache>
                <c:formatCode>#,##0</c:formatCode>
                <c:ptCount val="14"/>
                <c:pt idx="0">
                  <c:v>6488</c:v>
                </c:pt>
                <c:pt idx="1">
                  <c:v>7357</c:v>
                </c:pt>
                <c:pt idx="2">
                  <c:v>8512</c:v>
                </c:pt>
                <c:pt idx="3">
                  <c:v>8622</c:v>
                </c:pt>
                <c:pt idx="4">
                  <c:v>9393</c:v>
                </c:pt>
                <c:pt idx="5">
                  <c:v>10689</c:v>
                </c:pt>
                <c:pt idx="6">
                  <c:v>12052</c:v>
                </c:pt>
                <c:pt idx="7">
                  <c:v>13369</c:v>
                </c:pt>
                <c:pt idx="8">
                  <c:v>15433</c:v>
                </c:pt>
                <c:pt idx="9">
                  <c:v>14140</c:v>
                </c:pt>
                <c:pt idx="10">
                  <c:v>14868</c:v>
                </c:pt>
                <c:pt idx="11">
                  <c:v>15584</c:v>
                </c:pt>
                <c:pt idx="12">
                  <c:v>15292</c:v>
                </c:pt>
                <c:pt idx="13">
                  <c:v>14930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88-4F63-A52E-1F9EF1BEB5D2}"/>
            </c:ext>
          </c:extLst>
        </c:ser>
        <c:ser>
          <c:idx val="2"/>
          <c:order val="2"/>
          <c:tx>
            <c:strRef>
              <c:f>Страны!$B$6</c:f>
              <c:strCache>
                <c:ptCount val="1"/>
                <c:pt idx="0">
                  <c:v>Estonia</c:v>
                </c:pt>
              </c:strCache>
            </c:strRef>
          </c:tx>
          <c:cat>
            <c:numRef>
              <c:f>Страны!$C$3:$P$3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Страны!$C$6:$P$6</c:f>
              <c:numCache>
                <c:formatCode>#,##0</c:formatCode>
                <c:ptCount val="14"/>
                <c:pt idx="0">
                  <c:v>4405</c:v>
                </c:pt>
                <c:pt idx="1">
                  <c:v>5008</c:v>
                </c:pt>
                <c:pt idx="2">
                  <c:v>5617</c:v>
                </c:pt>
                <c:pt idx="3">
                  <c:v>6334</c:v>
                </c:pt>
                <c:pt idx="4">
                  <c:v>7107</c:v>
                </c:pt>
                <c:pt idx="5">
                  <c:v>8287</c:v>
                </c:pt>
                <c:pt idx="6">
                  <c:v>10009</c:v>
                </c:pt>
                <c:pt idx="7">
                  <c:v>12097</c:v>
                </c:pt>
                <c:pt idx="8">
                  <c:v>12345</c:v>
                </c:pt>
                <c:pt idx="9">
                  <c:v>10588</c:v>
                </c:pt>
                <c:pt idx="10">
                  <c:v>11042</c:v>
                </c:pt>
                <c:pt idx="11">
                  <c:v>12532</c:v>
                </c:pt>
                <c:pt idx="12">
                  <c:v>13589</c:v>
                </c:pt>
                <c:pt idx="13">
                  <c:v>14405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88-4F63-A52E-1F9EF1BEB5D2}"/>
            </c:ext>
          </c:extLst>
        </c:ser>
        <c:ser>
          <c:idx val="3"/>
          <c:order val="3"/>
          <c:tx>
            <c:strRef>
              <c:f>Страны!$B$7</c:f>
              <c:strCache>
                <c:ptCount val="1"/>
                <c:pt idx="0">
                  <c:v>Latvia</c:v>
                </c:pt>
              </c:strCache>
            </c:strRef>
          </c:tx>
          <c:cat>
            <c:numRef>
              <c:f>Страны!$C$3:$P$3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Страны!$C$7:$P$7</c:f>
              <c:numCache>
                <c:formatCode>#,##0</c:formatCode>
                <c:ptCount val="14"/>
                <c:pt idx="0">
                  <c:v>3634</c:v>
                </c:pt>
                <c:pt idx="1">
                  <c:v>4003</c:v>
                </c:pt>
                <c:pt idx="2">
                  <c:v>4393</c:v>
                </c:pt>
                <c:pt idx="3">
                  <c:v>4574</c:v>
                </c:pt>
                <c:pt idx="4">
                  <c:v>5153</c:v>
                </c:pt>
                <c:pt idx="5">
                  <c:v>6124</c:v>
                </c:pt>
                <c:pt idx="6">
                  <c:v>7767</c:v>
                </c:pt>
                <c:pt idx="7">
                  <c:v>10286</c:v>
                </c:pt>
                <c:pt idx="8">
                  <c:v>11165</c:v>
                </c:pt>
                <c:pt idx="9">
                  <c:v>8745</c:v>
                </c:pt>
                <c:pt idx="10">
                  <c:v>8475</c:v>
                </c:pt>
                <c:pt idx="11">
                  <c:v>9783</c:v>
                </c:pt>
                <c:pt idx="12">
                  <c:v>10808</c:v>
                </c:pt>
                <c:pt idx="13">
                  <c:v>11329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88-4F63-A52E-1F9EF1BEB5D2}"/>
            </c:ext>
          </c:extLst>
        </c:ser>
        <c:ser>
          <c:idx val="4"/>
          <c:order val="4"/>
          <c:tx>
            <c:strRef>
              <c:f>Страны!$B$8</c:f>
              <c:strCache>
                <c:ptCount val="1"/>
                <c:pt idx="0">
                  <c:v>Lithuania</c:v>
                </c:pt>
              </c:strCache>
            </c:strRef>
          </c:tx>
          <c:cat>
            <c:numRef>
              <c:f>Страны!$C$3:$P$3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Страны!$C$8:$P$8</c:f>
              <c:numCache>
                <c:formatCode>#,##0</c:formatCode>
                <c:ptCount val="14"/>
                <c:pt idx="0">
                  <c:v>3569</c:v>
                </c:pt>
                <c:pt idx="1">
                  <c:v>3942</c:v>
                </c:pt>
                <c:pt idx="2">
                  <c:v>4407</c:v>
                </c:pt>
                <c:pt idx="3">
                  <c:v>4881</c:v>
                </c:pt>
                <c:pt idx="4">
                  <c:v>5400</c:v>
                </c:pt>
                <c:pt idx="5">
                  <c:v>6320</c:v>
                </c:pt>
                <c:pt idx="6">
                  <c:v>7364</c:v>
                </c:pt>
                <c:pt idx="7">
                  <c:v>8988</c:v>
                </c:pt>
                <c:pt idx="8">
                  <c:v>10224</c:v>
                </c:pt>
                <c:pt idx="9">
                  <c:v>8516</c:v>
                </c:pt>
                <c:pt idx="10">
                  <c:v>9050</c:v>
                </c:pt>
                <c:pt idx="11">
                  <c:v>10325</c:v>
                </c:pt>
                <c:pt idx="12">
                  <c:v>11156</c:v>
                </c:pt>
                <c:pt idx="13">
                  <c:v>11819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688-4F63-A52E-1F9EF1BEB5D2}"/>
            </c:ext>
          </c:extLst>
        </c:ser>
        <c:ser>
          <c:idx val="5"/>
          <c:order val="5"/>
          <c:tx>
            <c:strRef>
              <c:f>Страны!$B$9</c:f>
              <c:strCache>
                <c:ptCount val="1"/>
                <c:pt idx="0">
                  <c:v>Hungary</c:v>
                </c:pt>
              </c:strCache>
            </c:strRef>
          </c:tx>
          <c:cat>
            <c:numRef>
              <c:f>Страны!$C$3:$P$3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Страны!$C$9:$P$9</c:f>
              <c:numCache>
                <c:formatCode>#,##0</c:formatCode>
                <c:ptCount val="14"/>
                <c:pt idx="0">
                  <c:v>5013</c:v>
                </c:pt>
                <c:pt idx="1">
                  <c:v>5880</c:v>
                </c:pt>
                <c:pt idx="2">
                  <c:v>7054</c:v>
                </c:pt>
                <c:pt idx="3">
                  <c:v>7421</c:v>
                </c:pt>
                <c:pt idx="4">
                  <c:v>8261</c:v>
                </c:pt>
                <c:pt idx="5">
                  <c:v>8976</c:v>
                </c:pt>
                <c:pt idx="6">
                  <c:v>9070</c:v>
                </c:pt>
                <c:pt idx="7">
                  <c:v>10104</c:v>
                </c:pt>
                <c:pt idx="8">
                  <c:v>10710</c:v>
                </c:pt>
                <c:pt idx="9">
                  <c:v>9346</c:v>
                </c:pt>
                <c:pt idx="10">
                  <c:v>9820</c:v>
                </c:pt>
                <c:pt idx="11">
                  <c:v>10099</c:v>
                </c:pt>
                <c:pt idx="12">
                  <c:v>9977</c:v>
                </c:pt>
                <c:pt idx="13">
                  <c:v>10237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688-4F63-A52E-1F9EF1BEB5D2}"/>
            </c:ext>
          </c:extLst>
        </c:ser>
        <c:ser>
          <c:idx val="6"/>
          <c:order val="6"/>
          <c:tx>
            <c:strRef>
              <c:f>Страны!$B$10</c:f>
              <c:strCache>
                <c:ptCount val="1"/>
                <c:pt idx="0">
                  <c:v>Slovenia</c:v>
                </c:pt>
              </c:strCache>
            </c:strRef>
          </c:tx>
          <c:cat>
            <c:numRef>
              <c:f>Страны!$C$3:$P$3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Страны!$C$10:$P$10</c:f>
              <c:numCache>
                <c:formatCode>#,##0</c:formatCode>
                <c:ptCount val="14"/>
                <c:pt idx="0">
                  <c:v>11022</c:v>
                </c:pt>
                <c:pt idx="1">
                  <c:v>11671</c:v>
                </c:pt>
                <c:pt idx="2">
                  <c:v>12557</c:v>
                </c:pt>
                <c:pt idx="3">
                  <c:v>13178</c:v>
                </c:pt>
                <c:pt idx="4">
                  <c:v>13889</c:v>
                </c:pt>
                <c:pt idx="5">
                  <c:v>14610</c:v>
                </c:pt>
                <c:pt idx="6">
                  <c:v>15718</c:v>
                </c:pt>
                <c:pt idx="7">
                  <c:v>17411</c:v>
                </c:pt>
                <c:pt idx="8">
                  <c:v>18769</c:v>
                </c:pt>
                <c:pt idx="9">
                  <c:v>17711</c:v>
                </c:pt>
                <c:pt idx="10">
                  <c:v>17693</c:v>
                </c:pt>
                <c:pt idx="11">
                  <c:v>17972</c:v>
                </c:pt>
                <c:pt idx="12">
                  <c:v>17495</c:v>
                </c:pt>
                <c:pt idx="13">
                  <c:v>17431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688-4F63-A52E-1F9EF1BEB5D2}"/>
            </c:ext>
          </c:extLst>
        </c:ser>
        <c:ser>
          <c:idx val="7"/>
          <c:order val="7"/>
          <c:tx>
            <c:strRef>
              <c:f>Страны!$B$11</c:f>
              <c:strCache>
                <c:ptCount val="1"/>
                <c:pt idx="0">
                  <c:v>Slovakia</c:v>
                </c:pt>
              </c:strCache>
            </c:strRef>
          </c:tx>
          <c:cat>
            <c:numRef>
              <c:f>Страны!$C$3:$P$3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Страны!$C$11:$P$11</c:f>
              <c:numCache>
                <c:formatCode>#,##0</c:formatCode>
                <c:ptCount val="14"/>
                <c:pt idx="0">
                  <c:v>4138</c:v>
                </c:pt>
                <c:pt idx="1">
                  <c:v>4437</c:v>
                </c:pt>
                <c:pt idx="2">
                  <c:v>4891</c:v>
                </c:pt>
                <c:pt idx="3">
                  <c:v>5589</c:v>
                </c:pt>
                <c:pt idx="4">
                  <c:v>6448</c:v>
                </c:pt>
                <c:pt idx="5">
                  <c:v>7280</c:v>
                </c:pt>
                <c:pt idx="6">
                  <c:v>8421</c:v>
                </c:pt>
                <c:pt idx="7">
                  <c:v>10393</c:v>
                </c:pt>
                <c:pt idx="8">
                  <c:v>12179</c:v>
                </c:pt>
                <c:pt idx="9">
                  <c:v>11779</c:v>
                </c:pt>
                <c:pt idx="10">
                  <c:v>12410</c:v>
                </c:pt>
                <c:pt idx="11">
                  <c:v>13050</c:v>
                </c:pt>
                <c:pt idx="12">
                  <c:v>13396</c:v>
                </c:pt>
                <c:pt idx="13">
                  <c:v>13640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688-4F63-A52E-1F9EF1BEB5D2}"/>
            </c:ext>
          </c:extLst>
        </c:ser>
        <c:ser>
          <c:idx val="8"/>
          <c:order val="8"/>
          <c:tx>
            <c:strRef>
              <c:f>Страны!$B$12</c:f>
              <c:strCache>
                <c:ptCount val="1"/>
                <c:pt idx="0">
                  <c:v>Poland</c:v>
                </c:pt>
              </c:strCache>
            </c:strRef>
          </c:tx>
          <c:cat>
            <c:numRef>
              <c:f>Страны!$C$3:$P$3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Страны!$C$12:$P$12</c:f>
              <c:numCache>
                <c:formatCode>#,##0</c:formatCode>
                <c:ptCount val="14"/>
                <c:pt idx="0">
                  <c:v>4872</c:v>
                </c:pt>
                <c:pt idx="1">
                  <c:v>5553</c:v>
                </c:pt>
                <c:pt idx="2">
                  <c:v>5497</c:v>
                </c:pt>
                <c:pt idx="3">
                  <c:v>5034</c:v>
                </c:pt>
                <c:pt idx="4">
                  <c:v>5365</c:v>
                </c:pt>
                <c:pt idx="5">
                  <c:v>6416</c:v>
                </c:pt>
                <c:pt idx="6">
                  <c:v>7170</c:v>
                </c:pt>
                <c:pt idx="7">
                  <c:v>8229</c:v>
                </c:pt>
                <c:pt idx="8">
                  <c:v>9542</c:v>
                </c:pt>
                <c:pt idx="9">
                  <c:v>8248</c:v>
                </c:pt>
                <c:pt idx="10">
                  <c:v>9392</c:v>
                </c:pt>
                <c:pt idx="11">
                  <c:v>9868</c:v>
                </c:pt>
                <c:pt idx="12">
                  <c:v>10102</c:v>
                </c:pt>
                <c:pt idx="13">
                  <c:v>10249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688-4F63-A52E-1F9EF1BEB5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553408"/>
        <c:axId val="82687616"/>
      </c:lineChart>
      <c:catAx>
        <c:axId val="7355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687616"/>
        <c:crosses val="autoZero"/>
        <c:auto val="1"/>
        <c:lblAlgn val="ctr"/>
        <c:lblOffset val="100"/>
        <c:noMultiLvlLbl val="0"/>
      </c:catAx>
      <c:valAx>
        <c:axId val="826876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3553408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Лист1!$A$15</c:f>
              <c:strCache>
                <c:ptCount val="1"/>
                <c:pt idx="0">
                  <c:v>Czech Republic</c:v>
                </c:pt>
              </c:strCache>
            </c:strRef>
          </c:tx>
          <c:cat>
            <c:numRef>
              <c:f>Лист1!$B$14:$O$14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Лист1!$B$15:$O$15</c:f>
              <c:numCache>
                <c:formatCode>0.00</c:formatCode>
                <c:ptCount val="14"/>
                <c:pt idx="0">
                  <c:v>0.11048607000000001</c:v>
                </c:pt>
                <c:pt idx="1">
                  <c:v>0.11399136999999999</c:v>
                </c:pt>
                <c:pt idx="2">
                  <c:v>0.11669677000000001</c:v>
                </c:pt>
                <c:pt idx="3">
                  <c:v>0.11884135</c:v>
                </c:pt>
                <c:pt idx="4">
                  <c:v>0.12112385000000001</c:v>
                </c:pt>
                <c:pt idx="5">
                  <c:v>0.12114822</c:v>
                </c:pt>
                <c:pt idx="6">
                  <c:v>0.12527186000000001</c:v>
                </c:pt>
                <c:pt idx="7">
                  <c:v>0.12881020000000001</c:v>
                </c:pt>
                <c:pt idx="8">
                  <c:v>0.13140600999999999</c:v>
                </c:pt>
                <c:pt idx="9">
                  <c:v>0.12714053</c:v>
                </c:pt>
                <c:pt idx="10">
                  <c:v>0.12835771000000001</c:v>
                </c:pt>
                <c:pt idx="11">
                  <c:v>0.12418425</c:v>
                </c:pt>
                <c:pt idx="12">
                  <c:v>0.1236409</c:v>
                </c:pt>
                <c:pt idx="13">
                  <c:v>0.12678002999999999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14-4DCB-B2FC-9B8656EFB2FB}"/>
            </c:ext>
          </c:extLst>
        </c:ser>
        <c:ser>
          <c:idx val="1"/>
          <c:order val="1"/>
          <c:tx>
            <c:strRef>
              <c:f>Лист1!$A$16</c:f>
              <c:strCache>
                <c:ptCount val="1"/>
                <c:pt idx="0">
                  <c:v>Estonia</c:v>
                </c:pt>
              </c:strCache>
            </c:strRef>
          </c:tx>
          <c:cat>
            <c:numRef>
              <c:f>Лист1!$B$14:$O$14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Лист1!$B$16:$O$16</c:f>
              <c:numCache>
                <c:formatCode>0.00</c:formatCode>
                <c:ptCount val="14"/>
                <c:pt idx="0">
                  <c:v>0.16498466000000001</c:v>
                </c:pt>
                <c:pt idx="1">
                  <c:v>0.17000046999999999</c:v>
                </c:pt>
                <c:pt idx="2">
                  <c:v>0.17316672999999999</c:v>
                </c:pt>
                <c:pt idx="3">
                  <c:v>0.17391894999999999</c:v>
                </c:pt>
                <c:pt idx="4">
                  <c:v>0.17975335000000001</c:v>
                </c:pt>
                <c:pt idx="5">
                  <c:v>0.17538052000000001</c:v>
                </c:pt>
                <c:pt idx="6">
                  <c:v>0.18295769000000001</c:v>
                </c:pt>
                <c:pt idx="7">
                  <c:v>0.17030881</c:v>
                </c:pt>
                <c:pt idx="8">
                  <c:v>0.16454137999999999</c:v>
                </c:pt>
                <c:pt idx="9">
                  <c:v>0.17498962000000001</c:v>
                </c:pt>
                <c:pt idx="10">
                  <c:v>0.15197642</c:v>
                </c:pt>
                <c:pt idx="11">
                  <c:v>0.15409880000000001</c:v>
                </c:pt>
                <c:pt idx="12">
                  <c:v>0.15519267</c:v>
                </c:pt>
                <c:pt idx="13">
                  <c:v>0.17092381000000001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14-4DCB-B2FC-9B8656EFB2FB}"/>
            </c:ext>
          </c:extLst>
        </c:ser>
        <c:ser>
          <c:idx val="2"/>
          <c:order val="2"/>
          <c:tx>
            <c:strRef>
              <c:f>Лист1!$A$17</c:f>
              <c:strCache>
                <c:ptCount val="1"/>
                <c:pt idx="0">
                  <c:v>Latvia</c:v>
                </c:pt>
              </c:strCache>
            </c:strRef>
          </c:tx>
          <c:cat>
            <c:numRef>
              <c:f>Лист1!$B$14:$O$14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Лист1!$B$17:$O$17</c:f>
              <c:numCache>
                <c:formatCode>0.00</c:formatCode>
                <c:ptCount val="14"/>
                <c:pt idx="0">
                  <c:v>0.22523962</c:v>
                </c:pt>
                <c:pt idx="1">
                  <c:v>0.23097165</c:v>
                </c:pt>
                <c:pt idx="2">
                  <c:v>0.22954029000000001</c:v>
                </c:pt>
                <c:pt idx="3">
                  <c:v>0.23387653</c:v>
                </c:pt>
                <c:pt idx="4">
                  <c:v>0.23042346999999999</c:v>
                </c:pt>
                <c:pt idx="5">
                  <c:v>0.23771270999999999</c:v>
                </c:pt>
                <c:pt idx="6">
                  <c:v>0.24079743000000001</c:v>
                </c:pt>
                <c:pt idx="7">
                  <c:v>0.21668239</c:v>
                </c:pt>
                <c:pt idx="8">
                  <c:v>0.21383246</c:v>
                </c:pt>
                <c:pt idx="9">
                  <c:v>0.19685200999999999</c:v>
                </c:pt>
                <c:pt idx="10">
                  <c:v>0.20070014</c:v>
                </c:pt>
                <c:pt idx="11">
                  <c:v>0.19432869</c:v>
                </c:pt>
                <c:pt idx="12">
                  <c:v>0.19878248000000001</c:v>
                </c:pt>
                <c:pt idx="13">
                  <c:v>0.21000099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14-4DCB-B2FC-9B8656EFB2FB}"/>
            </c:ext>
          </c:extLst>
        </c:ser>
        <c:ser>
          <c:idx val="3"/>
          <c:order val="3"/>
          <c:tx>
            <c:strRef>
              <c:f>Лист1!$A$18</c:f>
              <c:strCache>
                <c:ptCount val="1"/>
                <c:pt idx="0">
                  <c:v>Lithuania</c:v>
                </c:pt>
              </c:strCache>
            </c:strRef>
          </c:tx>
          <c:cat>
            <c:numRef>
              <c:f>Лист1!$B$14:$O$14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Лист1!$B$18:$O$18</c:f>
              <c:numCache>
                <c:formatCode>0.00</c:formatCode>
                <c:ptCount val="14"/>
                <c:pt idx="0">
                  <c:v>0.13875517000000001</c:v>
                </c:pt>
                <c:pt idx="1">
                  <c:v>0.15359935999999999</c:v>
                </c:pt>
                <c:pt idx="2">
                  <c:v>0.16982775</c:v>
                </c:pt>
                <c:pt idx="3">
                  <c:v>0.16285769</c:v>
                </c:pt>
                <c:pt idx="4">
                  <c:v>0.15029961</c:v>
                </c:pt>
                <c:pt idx="5">
                  <c:v>0.16116817</c:v>
                </c:pt>
                <c:pt idx="6">
                  <c:v>0.17005237000000001</c:v>
                </c:pt>
                <c:pt idx="7">
                  <c:v>0.17919115999999999</c:v>
                </c:pt>
                <c:pt idx="8">
                  <c:v>0.16248037000000001</c:v>
                </c:pt>
                <c:pt idx="9">
                  <c:v>0.16715557</c:v>
                </c:pt>
                <c:pt idx="10">
                  <c:v>0.15849869</c:v>
                </c:pt>
                <c:pt idx="11">
                  <c:v>0.15299487000000001</c:v>
                </c:pt>
                <c:pt idx="12">
                  <c:v>0.15357019999999999</c:v>
                </c:pt>
                <c:pt idx="13">
                  <c:v>0.15619749999999999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14-4DCB-B2FC-9B8656EFB2FB}"/>
            </c:ext>
          </c:extLst>
        </c:ser>
        <c:ser>
          <c:idx val="4"/>
          <c:order val="4"/>
          <c:tx>
            <c:strRef>
              <c:f>Лист1!$A$19</c:f>
              <c:strCache>
                <c:ptCount val="1"/>
                <c:pt idx="0">
                  <c:v>Hungary</c:v>
                </c:pt>
              </c:strCache>
            </c:strRef>
          </c:tx>
          <c:cat>
            <c:numRef>
              <c:f>Лист1!$B$14:$O$14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Лист1!$B$19:$O$19</c:f>
              <c:numCache>
                <c:formatCode>0.00</c:formatCode>
                <c:ptCount val="14"/>
                <c:pt idx="0">
                  <c:v>0.18488621</c:v>
                </c:pt>
                <c:pt idx="1">
                  <c:v>0.17395938999999999</c:v>
                </c:pt>
                <c:pt idx="2">
                  <c:v>0.18585272</c:v>
                </c:pt>
                <c:pt idx="3">
                  <c:v>0.1882626</c:v>
                </c:pt>
                <c:pt idx="4">
                  <c:v>0.19075252000000001</c:v>
                </c:pt>
                <c:pt idx="5">
                  <c:v>0.19783312</c:v>
                </c:pt>
                <c:pt idx="6">
                  <c:v>0.20533127000000001</c:v>
                </c:pt>
                <c:pt idx="7">
                  <c:v>0.20897983000000001</c:v>
                </c:pt>
                <c:pt idx="8">
                  <c:v>0.20677272999999999</c:v>
                </c:pt>
                <c:pt idx="9">
                  <c:v>0.20551198000000001</c:v>
                </c:pt>
                <c:pt idx="10">
                  <c:v>0.21205408000000001</c:v>
                </c:pt>
                <c:pt idx="11">
                  <c:v>0.20799207</c:v>
                </c:pt>
                <c:pt idx="12">
                  <c:v>0.20805968</c:v>
                </c:pt>
                <c:pt idx="13">
                  <c:v>0.2068286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B14-4DCB-B2FC-9B8656EFB2FB}"/>
            </c:ext>
          </c:extLst>
        </c:ser>
        <c:ser>
          <c:idx val="5"/>
          <c:order val="5"/>
          <c:tx>
            <c:strRef>
              <c:f>Лист1!$A$20</c:f>
              <c:strCache>
                <c:ptCount val="1"/>
                <c:pt idx="0">
                  <c:v>Poland</c:v>
                </c:pt>
              </c:strCache>
            </c:strRef>
          </c:tx>
          <c:cat>
            <c:numRef>
              <c:f>Лист1!$B$14:$O$14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Лист1!$B$20:$O$20</c:f>
              <c:numCache>
                <c:formatCode>0.00</c:formatCode>
                <c:ptCount val="14"/>
                <c:pt idx="0">
                  <c:v>0.16554331999999999</c:v>
                </c:pt>
                <c:pt idx="1">
                  <c:v>0.15793450000000001</c:v>
                </c:pt>
                <c:pt idx="2">
                  <c:v>0.16230803999999999</c:v>
                </c:pt>
                <c:pt idx="3">
                  <c:v>0.16309055</c:v>
                </c:pt>
                <c:pt idx="4">
                  <c:v>0.17099227</c:v>
                </c:pt>
                <c:pt idx="5">
                  <c:v>0.17065214000000001</c:v>
                </c:pt>
                <c:pt idx="6">
                  <c:v>0.17350803000000001</c:v>
                </c:pt>
                <c:pt idx="7">
                  <c:v>0.17375246</c:v>
                </c:pt>
                <c:pt idx="8">
                  <c:v>0.17174275</c:v>
                </c:pt>
                <c:pt idx="9">
                  <c:v>0.18094020999999999</c:v>
                </c:pt>
                <c:pt idx="10">
                  <c:v>0.18703206</c:v>
                </c:pt>
                <c:pt idx="11">
                  <c:v>0.18720000000000001</c:v>
                </c:pt>
                <c:pt idx="12">
                  <c:v>0.18999193</c:v>
                </c:pt>
                <c:pt idx="13">
                  <c:v>0.18649972000000001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B14-4DCB-B2FC-9B8656EFB2FB}"/>
            </c:ext>
          </c:extLst>
        </c:ser>
        <c:ser>
          <c:idx val="6"/>
          <c:order val="6"/>
          <c:tx>
            <c:strRef>
              <c:f>Лист1!$A$21</c:f>
              <c:strCache>
                <c:ptCount val="1"/>
                <c:pt idx="0">
                  <c:v>Slovenia</c:v>
                </c:pt>
              </c:strCache>
            </c:strRef>
          </c:tx>
          <c:cat>
            <c:numRef>
              <c:f>Лист1!$B$14:$O$14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Лист1!$B$21:$O$21</c:f>
              <c:numCache>
                <c:formatCode>0.00</c:formatCode>
                <c:ptCount val="14"/>
                <c:pt idx="0">
                  <c:v>9.6621349999999995E-2</c:v>
                </c:pt>
                <c:pt idx="1">
                  <c:v>0.10153482</c:v>
                </c:pt>
                <c:pt idx="2">
                  <c:v>0.10712222</c:v>
                </c:pt>
                <c:pt idx="3">
                  <c:v>0.11710434</c:v>
                </c:pt>
                <c:pt idx="4">
                  <c:v>0.11866723</c:v>
                </c:pt>
                <c:pt idx="5">
                  <c:v>0.11851675</c:v>
                </c:pt>
                <c:pt idx="6">
                  <c:v>0.12539554999999999</c:v>
                </c:pt>
                <c:pt idx="7">
                  <c:v>0.12822463000000001</c:v>
                </c:pt>
                <c:pt idx="8">
                  <c:v>0.12719688000000001</c:v>
                </c:pt>
                <c:pt idx="9">
                  <c:v>0.12834629</c:v>
                </c:pt>
                <c:pt idx="10">
                  <c:v>0.12825905000000001</c:v>
                </c:pt>
                <c:pt idx="11">
                  <c:v>0.12355275</c:v>
                </c:pt>
                <c:pt idx="12">
                  <c:v>0.12117702</c:v>
                </c:pt>
                <c:pt idx="13">
                  <c:v>0.11691715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B14-4DCB-B2FC-9B8656EFB2FB}"/>
            </c:ext>
          </c:extLst>
        </c:ser>
        <c:ser>
          <c:idx val="7"/>
          <c:order val="7"/>
          <c:tx>
            <c:strRef>
              <c:f>Лист1!$A$22</c:f>
              <c:strCache>
                <c:ptCount val="1"/>
                <c:pt idx="0">
                  <c:v>Slovakia</c:v>
                </c:pt>
              </c:strCache>
            </c:strRef>
          </c:tx>
          <c:cat>
            <c:numRef>
              <c:f>Лист1!$B$14:$O$14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Лист1!$B$22:$O$22</c:f>
              <c:numCache>
                <c:formatCode>0.00</c:formatCode>
                <c:ptCount val="14"/>
                <c:pt idx="0">
                  <c:v>0.19019848</c:v>
                </c:pt>
                <c:pt idx="1">
                  <c:v>0.19008153999999999</c:v>
                </c:pt>
                <c:pt idx="2">
                  <c:v>0.19222663000000001</c:v>
                </c:pt>
                <c:pt idx="3">
                  <c:v>0.19575645999999999</c:v>
                </c:pt>
                <c:pt idx="4">
                  <c:v>0.19980133</c:v>
                </c:pt>
                <c:pt idx="5">
                  <c:v>0.22668701999999999</c:v>
                </c:pt>
                <c:pt idx="6">
                  <c:v>0.23069530999999999</c:v>
                </c:pt>
                <c:pt idx="7">
                  <c:v>0.23169603999999999</c:v>
                </c:pt>
                <c:pt idx="8">
                  <c:v>0.21693507000000001</c:v>
                </c:pt>
                <c:pt idx="9">
                  <c:v>0.23182454999999999</c:v>
                </c:pt>
                <c:pt idx="10">
                  <c:v>0.23118035000000001</c:v>
                </c:pt>
                <c:pt idx="11">
                  <c:v>0.23691559000000001</c:v>
                </c:pt>
                <c:pt idx="12">
                  <c:v>0.23000533000000001</c:v>
                </c:pt>
                <c:pt idx="13">
                  <c:v>0.23222561999999999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B14-4DCB-B2FC-9B8656EFB2FB}"/>
            </c:ext>
          </c:extLst>
        </c:ser>
        <c:ser>
          <c:idx val="8"/>
          <c:order val="8"/>
          <c:tx>
            <c:strRef>
              <c:f>Лист1!$A$23</c:f>
              <c:strCache>
                <c:ptCount val="1"/>
                <c:pt idx="0">
                  <c:v>Total</c:v>
                </c:pt>
              </c:strCache>
            </c:strRef>
          </c:tx>
          <c:cat>
            <c:numRef>
              <c:f>Лист1!$B$14:$O$14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Лист1!$B$23:$O$23</c:f>
              <c:numCache>
                <c:formatCode>0.00</c:formatCode>
                <c:ptCount val="14"/>
                <c:pt idx="0">
                  <c:v>0.24726493999999999</c:v>
                </c:pt>
                <c:pt idx="1">
                  <c:v>0.23753568</c:v>
                </c:pt>
                <c:pt idx="2">
                  <c:v>0.24946491000000001</c:v>
                </c:pt>
                <c:pt idx="3">
                  <c:v>0.26030565999999999</c:v>
                </c:pt>
                <c:pt idx="4">
                  <c:v>0.26020740999999997</c:v>
                </c:pt>
                <c:pt idx="5">
                  <c:v>0.24533404</c:v>
                </c:pt>
                <c:pt idx="6">
                  <c:v>0.24251547000000001</c:v>
                </c:pt>
                <c:pt idx="7">
                  <c:v>0.23614847999999999</c:v>
                </c:pt>
                <c:pt idx="8">
                  <c:v>0.22659302000000001</c:v>
                </c:pt>
                <c:pt idx="9">
                  <c:v>0.24512969000000001</c:v>
                </c:pt>
                <c:pt idx="10">
                  <c:v>0.23584337999999999</c:v>
                </c:pt>
                <c:pt idx="11">
                  <c:v>0.22978313</c:v>
                </c:pt>
                <c:pt idx="12">
                  <c:v>0.22556303</c:v>
                </c:pt>
                <c:pt idx="13">
                  <c:v>0.22196176000000001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B14-4DCB-B2FC-9B8656EFB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250816"/>
        <c:axId val="82689344"/>
      </c:lineChart>
      <c:catAx>
        <c:axId val="113250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689344"/>
        <c:crosses val="autoZero"/>
        <c:auto val="1"/>
        <c:lblAlgn val="ctr"/>
        <c:lblOffset val="100"/>
        <c:noMultiLvlLbl val="0"/>
      </c:catAx>
      <c:valAx>
        <c:axId val="8268934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13250816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Theil's Index</c:v>
                </c:pt>
              </c:strCache>
            </c:strRef>
          </c:tx>
          <c:cat>
            <c:numRef>
              <c:f>Лист1!$A$3:$A$16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Лист1!$B$3:$B$16</c:f>
              <c:numCache>
                <c:formatCode>0.00</c:formatCode>
                <c:ptCount val="14"/>
                <c:pt idx="0">
                  <c:v>0.11006199999999999</c:v>
                </c:pt>
                <c:pt idx="1">
                  <c:v>0.100609</c:v>
                </c:pt>
                <c:pt idx="2">
                  <c:v>0.109404</c:v>
                </c:pt>
                <c:pt idx="3">
                  <c:v>0.118612</c:v>
                </c:pt>
                <c:pt idx="4">
                  <c:v>0.116678</c:v>
                </c:pt>
                <c:pt idx="5">
                  <c:v>0.10446</c:v>
                </c:pt>
                <c:pt idx="6">
                  <c:v>0.101882</c:v>
                </c:pt>
                <c:pt idx="7">
                  <c:v>9.6515000000000004E-2</c:v>
                </c:pt>
                <c:pt idx="8">
                  <c:v>8.9032E-2</c:v>
                </c:pt>
                <c:pt idx="9">
                  <c:v>0.10444100000000001</c:v>
                </c:pt>
                <c:pt idx="10">
                  <c:v>9.6387E-2</c:v>
                </c:pt>
                <c:pt idx="11">
                  <c:v>9.1175000000000006E-2</c:v>
                </c:pt>
                <c:pt idx="12">
                  <c:v>8.7609000000000006E-2</c:v>
                </c:pt>
                <c:pt idx="13">
                  <c:v>8.5464999999999999E-2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7E-484B-BD58-42DFB9CD3831}"/>
            </c:ext>
          </c:extLst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Theil between</c:v>
                </c:pt>
              </c:strCache>
            </c:strRef>
          </c:tx>
          <c:cat>
            <c:numRef>
              <c:f>Лист1!$A$3:$A$16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Лист1!$C$3:$C$16</c:f>
              <c:numCache>
                <c:formatCode>0.000</c:formatCode>
                <c:ptCount val="14"/>
                <c:pt idx="0">
                  <c:v>4.9324E-2</c:v>
                </c:pt>
                <c:pt idx="1">
                  <c:v>4.2554000000000002E-2</c:v>
                </c:pt>
                <c:pt idx="2">
                  <c:v>4.8592000000000003E-2</c:v>
                </c:pt>
                <c:pt idx="3">
                  <c:v>5.7506000000000002E-2</c:v>
                </c:pt>
                <c:pt idx="4">
                  <c:v>5.5161000000000002E-2</c:v>
                </c:pt>
                <c:pt idx="5">
                  <c:v>4.1800999999999998E-2</c:v>
                </c:pt>
                <c:pt idx="6">
                  <c:v>3.7780000000000001E-2</c:v>
                </c:pt>
                <c:pt idx="7">
                  <c:v>3.3280999999999998E-2</c:v>
                </c:pt>
                <c:pt idx="8">
                  <c:v>2.9027000000000001E-2</c:v>
                </c:pt>
                <c:pt idx="9">
                  <c:v>3.9584000000000001E-2</c:v>
                </c:pt>
                <c:pt idx="10">
                  <c:v>3.0623000000000001E-2</c:v>
                </c:pt>
                <c:pt idx="11">
                  <c:v>2.7541E-2</c:v>
                </c:pt>
                <c:pt idx="12">
                  <c:v>2.4041E-2</c:v>
                </c:pt>
                <c:pt idx="13">
                  <c:v>2.2099000000000001E-2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7E-484B-BD58-42DFB9CD3831}"/>
            </c:ext>
          </c:extLst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Theil within</c:v>
                </c:pt>
              </c:strCache>
            </c:strRef>
          </c:tx>
          <c:cat>
            <c:numRef>
              <c:f>Лист1!$A$3:$A$16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Лист1!$D$3:$D$16</c:f>
              <c:numCache>
                <c:formatCode>0.000</c:formatCode>
                <c:ptCount val="14"/>
                <c:pt idx="0">
                  <c:v>6.0738E-2</c:v>
                </c:pt>
                <c:pt idx="1">
                  <c:v>5.8054000000000001E-2</c:v>
                </c:pt>
                <c:pt idx="2">
                  <c:v>6.0810999999999997E-2</c:v>
                </c:pt>
                <c:pt idx="3">
                  <c:v>6.1106000000000001E-2</c:v>
                </c:pt>
                <c:pt idx="4">
                  <c:v>6.1517000000000002E-2</c:v>
                </c:pt>
                <c:pt idx="5">
                  <c:v>6.2659000000000006E-2</c:v>
                </c:pt>
                <c:pt idx="6">
                  <c:v>6.4102000000000006E-2</c:v>
                </c:pt>
                <c:pt idx="7">
                  <c:v>6.3233999999999999E-2</c:v>
                </c:pt>
                <c:pt idx="8">
                  <c:v>6.0004000000000002E-2</c:v>
                </c:pt>
                <c:pt idx="9">
                  <c:v>6.4857999999999999E-2</c:v>
                </c:pt>
                <c:pt idx="10">
                  <c:v>6.5765000000000004E-2</c:v>
                </c:pt>
                <c:pt idx="11">
                  <c:v>6.3632999999999995E-2</c:v>
                </c:pt>
                <c:pt idx="12">
                  <c:v>6.3568E-2</c:v>
                </c:pt>
                <c:pt idx="13">
                  <c:v>6.3366000000000006E-2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7E-484B-BD58-42DFB9CD3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250304"/>
        <c:axId val="113222784"/>
      </c:lineChart>
      <c:catAx>
        <c:axId val="1132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222784"/>
        <c:crosses val="autoZero"/>
        <c:auto val="1"/>
        <c:lblAlgn val="ctr"/>
        <c:lblOffset val="100"/>
        <c:noMultiLvlLbl val="0"/>
      </c:catAx>
      <c:valAx>
        <c:axId val="11322278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132503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0C59A-9991-4809-9DF2-444B12BD1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49147"/>
            <a:ext cx="12191999" cy="2971051"/>
          </a:xfrm>
        </p:spPr>
        <p:txBody>
          <a:bodyPr/>
          <a:lstStyle/>
          <a:p>
            <a:pPr algn="ctr"/>
            <a:r>
              <a:rPr lang="ru-RU" sz="4800" dirty="0"/>
              <a:t>Regional convergence in CEE before and after the Global Financial Crisis</a:t>
            </a:r>
            <a:endParaRPr lang="en-GB" sz="4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6BF47B5-7363-474E-B441-CACEC4C6C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280846"/>
            <a:ext cx="12191999" cy="1278979"/>
          </a:xfrm>
        </p:spPr>
        <p:txBody>
          <a:bodyPr>
            <a:normAutofit/>
          </a:bodyPr>
          <a:lstStyle/>
          <a:p>
            <a:r>
              <a:rPr lang="en-US" sz="2400" dirty="0"/>
              <a:t>Larisa Smirnykh, HSE Moscow and Andreas Wörgötter, TU Wien, March 25-27, 2019</a:t>
            </a:r>
          </a:p>
          <a:p>
            <a:r>
              <a:rPr lang="en-US" sz="2400" dirty="0"/>
              <a:t>4th </a:t>
            </a:r>
            <a:r>
              <a:rPr lang="en-US" sz="2400" dirty="0" err="1"/>
              <a:t>CESEEnet</a:t>
            </a:r>
            <a:r>
              <a:rPr lang="en-US" sz="2400" dirty="0"/>
              <a:t> research workshop, Current economic policy challenges in CESEE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20580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56E224-38E8-4350-BEF5-5E04F5721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Methodology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6E5CBE-B9CA-4372-B2E5-512B8A2B5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Sigma </a:t>
            </a:r>
            <a:r>
              <a:rPr lang="de-AT" dirty="0" err="1"/>
              <a:t>convergence</a:t>
            </a:r>
            <a:r>
              <a:rPr lang="de-AT" dirty="0"/>
              <a:t>: </a:t>
            </a:r>
            <a:r>
              <a:rPr lang="de-AT" dirty="0" err="1"/>
              <a:t>Gini</a:t>
            </a:r>
            <a:r>
              <a:rPr lang="de-AT" dirty="0"/>
              <a:t> and Theil</a:t>
            </a:r>
          </a:p>
          <a:p>
            <a:r>
              <a:rPr lang="de-AT" dirty="0"/>
              <a:t>Beta </a:t>
            </a:r>
            <a:r>
              <a:rPr lang="de-AT" dirty="0" err="1"/>
              <a:t>convergence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03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B26494-9F14-4967-9CDC-AD550B75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530" y="632719"/>
            <a:ext cx="10571998" cy="970450"/>
          </a:xfrm>
        </p:spPr>
        <p:txBody>
          <a:bodyPr/>
          <a:lstStyle/>
          <a:p>
            <a:r>
              <a:rPr lang="de-AT" dirty="0" err="1"/>
              <a:t>Results</a:t>
            </a:r>
            <a:r>
              <a:rPr lang="de-AT" dirty="0"/>
              <a:t>: Sigma </a:t>
            </a:r>
            <a:r>
              <a:rPr lang="de-AT" dirty="0" err="1"/>
              <a:t>convergence</a:t>
            </a:r>
            <a:endParaRPr lang="en-GB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45D7BD47-A033-4AD7-A41E-EA54D0F26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72536"/>
              </p:ext>
            </p:extLst>
          </p:nvPr>
        </p:nvGraphicFramePr>
        <p:xfrm>
          <a:off x="1004682" y="2478157"/>
          <a:ext cx="10553695" cy="411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539">
                  <a:extLst>
                    <a:ext uri="{9D8B030D-6E8A-4147-A177-3AD203B41FA5}">
                      <a16:colId xmlns:a16="http://schemas.microsoft.com/office/drawing/2014/main" val="2814154225"/>
                    </a:ext>
                  </a:extLst>
                </a:gridCol>
                <a:gridCol w="1005717">
                  <a:extLst>
                    <a:ext uri="{9D8B030D-6E8A-4147-A177-3AD203B41FA5}">
                      <a16:colId xmlns:a16="http://schemas.microsoft.com/office/drawing/2014/main" val="102285841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4023500258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2876520215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1983644882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2348375632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3720373917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3309664912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277434880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2245850365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30071415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2227256161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3947347165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2879942259"/>
                    </a:ext>
                  </a:extLst>
                </a:gridCol>
                <a:gridCol w="585260">
                  <a:extLst>
                    <a:ext uri="{9D8B030D-6E8A-4147-A177-3AD203B41FA5}">
                      <a16:colId xmlns:a16="http://schemas.microsoft.com/office/drawing/2014/main" val="3572532044"/>
                    </a:ext>
                  </a:extLst>
                </a:gridCol>
                <a:gridCol w="881059">
                  <a:extLst>
                    <a:ext uri="{9D8B030D-6E8A-4147-A177-3AD203B41FA5}">
                      <a16:colId xmlns:a16="http://schemas.microsoft.com/office/drawing/2014/main" val="3820302126"/>
                    </a:ext>
                  </a:extLst>
                </a:gridCol>
              </a:tblGrid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Countries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2000-2013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2009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1801234486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Czech Rep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3685913207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Estonia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2673559082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Latvia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0,31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3195444577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Lithuania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1411240174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Hungary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923854016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Poland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0,17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2313537900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Slovenia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4145881241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Slovakia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0,32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0,19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0,20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4016446025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Total CEE8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0,28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0,26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0,25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0,23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0,22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750" marR="63750" marT="0" marB="0" anchor="b"/>
                </a:tc>
                <a:extLst>
                  <a:ext uri="{0D108BD9-81ED-4DB2-BD59-A6C34878D82A}">
                    <a16:rowId xmlns:a16="http://schemas.microsoft.com/office/drawing/2014/main" val="394467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3855735-B1B3-408A-A897-CF1CBF4C9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270" y="2049502"/>
            <a:ext cx="55659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2. Regional disparities by 8 new EU countries 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774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89F6E57-3603-4461-8736-DE0199D26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65017" y="2186032"/>
            <a:ext cx="2026143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Fig. 2. Regional disparities (sigma convergence) by CEE8 countries (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Gini coefficient)</a:t>
            </a: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Диаграмма 1">
            <a:extLst>
              <a:ext uri="{FF2B5EF4-FFF2-40B4-BE49-F238E27FC236}">
                <a16:creationId xmlns:a16="http://schemas.microsoft.com/office/drawing/2014/main" id="{8A2FD2E6-0FA5-4917-839A-F28A99D682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405340"/>
              </p:ext>
            </p:extLst>
          </p:nvPr>
        </p:nvGraphicFramePr>
        <p:xfrm>
          <a:off x="532263" y="-109182"/>
          <a:ext cx="10153934" cy="696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69A4301-167F-45AE-82D6-35A324EED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65017" y="5351480"/>
            <a:ext cx="20261436" cy="67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81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C54CE58-45F8-40FF-8AB8-06AF3052E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Fig. 3. Regional disparities by 8 new EU countries (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Theil index of GDP per capita)</a:t>
            </a: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A36CB251-0905-4662-A9E8-E0CA16D535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3734116"/>
              </p:ext>
            </p:extLst>
          </p:nvPr>
        </p:nvGraphicFramePr>
        <p:xfrm>
          <a:off x="0" y="-1"/>
          <a:ext cx="8401878" cy="697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7E693E9-D18A-4966-8264-BC5E027C4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7FF1B-F609-4D89-B5C6-04F18014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Results</a:t>
            </a:r>
            <a:r>
              <a:rPr lang="de-AT" dirty="0"/>
              <a:t>: Beta </a:t>
            </a:r>
            <a:r>
              <a:rPr lang="de-AT" dirty="0" err="1"/>
              <a:t>convergence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E032F4-58ED-4CB8-907C-71AA502D7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Beta </a:t>
            </a:r>
            <a:r>
              <a:rPr lang="de-AT" dirty="0" err="1"/>
              <a:t>convergence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confirmed</a:t>
            </a:r>
            <a:r>
              <a:rPr lang="de-AT" dirty="0"/>
              <a:t> </a:t>
            </a:r>
            <a:r>
              <a:rPr lang="de-AT" dirty="0" err="1"/>
              <a:t>only</a:t>
            </a:r>
            <a:r>
              <a:rPr lang="de-AT" dirty="0"/>
              <a:t> </a:t>
            </a:r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GFC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included</a:t>
            </a:r>
            <a:r>
              <a:rPr lang="de-AT" dirty="0"/>
              <a:t> in </a:t>
            </a:r>
            <a:r>
              <a:rPr lang="de-AT" dirty="0" err="1"/>
              <a:t>the</a:t>
            </a:r>
            <a:r>
              <a:rPr lang="de-AT" dirty="0"/>
              <a:t> sample</a:t>
            </a:r>
            <a:br>
              <a:rPr lang="de-AT" dirty="0"/>
            </a:b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only</a:t>
            </a:r>
            <a:r>
              <a:rPr lang="de-AT" dirty="0"/>
              <a:t> </a:t>
            </a:r>
            <a:r>
              <a:rPr lang="de-AT" dirty="0" err="1"/>
              <a:t>exceptions</a:t>
            </a:r>
            <a:r>
              <a:rPr lang="de-AT" dirty="0"/>
              <a:t> </a:t>
            </a:r>
            <a:r>
              <a:rPr lang="de-AT" dirty="0" err="1"/>
              <a:t>are</a:t>
            </a:r>
            <a:r>
              <a:rPr lang="de-AT" dirty="0"/>
              <a:t> </a:t>
            </a:r>
            <a:r>
              <a:rPr lang="de-AT" dirty="0" err="1"/>
              <a:t>Hungary</a:t>
            </a:r>
            <a:r>
              <a:rPr lang="de-AT" dirty="0"/>
              <a:t> and </a:t>
            </a:r>
            <a:r>
              <a:rPr lang="de-AT" dirty="0" err="1"/>
              <a:t>Poland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825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96064F04-9A0F-45E0-AF63-DFF6E8EC2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04011"/>
              </p:ext>
            </p:extLst>
          </p:nvPr>
        </p:nvGraphicFramePr>
        <p:xfrm>
          <a:off x="0" y="834887"/>
          <a:ext cx="12191994" cy="8275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3565">
                  <a:extLst>
                    <a:ext uri="{9D8B030D-6E8A-4147-A177-3AD203B41FA5}">
                      <a16:colId xmlns:a16="http://schemas.microsoft.com/office/drawing/2014/main" val="1154889783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174770972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1518524084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3330403466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3156051139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3412268130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3193064458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3139832480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1809920598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1736760134"/>
                    </a:ext>
                  </a:extLst>
                </a:gridCol>
                <a:gridCol w="729816">
                  <a:extLst>
                    <a:ext uri="{9D8B030D-6E8A-4147-A177-3AD203B41FA5}">
                      <a16:colId xmlns:a16="http://schemas.microsoft.com/office/drawing/2014/main" val="3491500487"/>
                    </a:ext>
                  </a:extLst>
                </a:gridCol>
                <a:gridCol w="729816">
                  <a:extLst>
                    <a:ext uri="{9D8B030D-6E8A-4147-A177-3AD203B41FA5}">
                      <a16:colId xmlns:a16="http://schemas.microsoft.com/office/drawing/2014/main" val="3501995903"/>
                    </a:ext>
                  </a:extLst>
                </a:gridCol>
                <a:gridCol w="705887">
                  <a:extLst>
                    <a:ext uri="{9D8B030D-6E8A-4147-A177-3AD203B41FA5}">
                      <a16:colId xmlns:a16="http://schemas.microsoft.com/office/drawing/2014/main" val="2686539327"/>
                    </a:ext>
                  </a:extLst>
                </a:gridCol>
                <a:gridCol w="705887">
                  <a:extLst>
                    <a:ext uri="{9D8B030D-6E8A-4147-A177-3AD203B41FA5}">
                      <a16:colId xmlns:a16="http://schemas.microsoft.com/office/drawing/2014/main" val="2242272054"/>
                    </a:ext>
                  </a:extLst>
                </a:gridCol>
                <a:gridCol w="777670">
                  <a:extLst>
                    <a:ext uri="{9D8B030D-6E8A-4147-A177-3AD203B41FA5}">
                      <a16:colId xmlns:a16="http://schemas.microsoft.com/office/drawing/2014/main" val="2297355852"/>
                    </a:ext>
                  </a:extLst>
                </a:gridCol>
                <a:gridCol w="502496">
                  <a:extLst>
                    <a:ext uri="{9D8B030D-6E8A-4147-A177-3AD203B41FA5}">
                      <a16:colId xmlns:a16="http://schemas.microsoft.com/office/drawing/2014/main" val="82193655"/>
                    </a:ext>
                  </a:extLst>
                </a:gridCol>
                <a:gridCol w="227827">
                  <a:extLst>
                    <a:ext uri="{9D8B030D-6E8A-4147-A177-3AD203B41FA5}">
                      <a16:colId xmlns:a16="http://schemas.microsoft.com/office/drawing/2014/main" val="3541910115"/>
                    </a:ext>
                  </a:extLst>
                </a:gridCol>
              </a:tblGrid>
              <a:tr h="19149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Time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Slovenia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Czech</a:t>
                      </a:r>
                      <a:endParaRPr lang="en-GB" sz="12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Republic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Slovakia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Hungary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Poland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Estonia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Latvia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Lithuania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66521"/>
                  </a:ext>
                </a:extLst>
              </a:tr>
              <a:tr h="6823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145257544"/>
                  </a:ext>
                </a:extLst>
              </a:tr>
              <a:tr h="385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2000-2002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0,049**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-2,41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0,038**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-1,86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-0,66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-0,094***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4,93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-0,98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-0,46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0,070**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-3,4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2787044842"/>
                  </a:ext>
                </a:extLst>
              </a:tr>
              <a:tr h="483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2000-2003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0,043**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-1,39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-0,059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2,03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0,023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-0,74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-0,073**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2,52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2,56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-0,34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-1,18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1338091515"/>
                  </a:ext>
                </a:extLst>
              </a:tr>
              <a:tr h="483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0,032**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-0,79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-0,045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1,15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0,032**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-0,78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-0,063***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1,63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-0,056***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1,44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0,015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0,018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-0,46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762092328"/>
                  </a:ext>
                </a:extLst>
              </a:tr>
              <a:tr h="385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2000-2005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0,024*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-0,47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0,038**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-0,74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-0,076***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1,58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-0,039**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0,022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-0,43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0,023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-0,46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0,041**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2683776408"/>
                  </a:ext>
                </a:extLst>
              </a:tr>
              <a:tr h="483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0,033***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-0,55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0,040**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-0,66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-0,063***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1,09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-0,012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0,040**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-0,65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0,049**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-0,79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0,045**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-0,73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638973221"/>
                  </a:ext>
                </a:extLst>
              </a:tr>
              <a:tr h="483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0,050***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-0,7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0,057***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-0,79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-0,22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0,051***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-0,72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0,080**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-1,1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0,064***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-0,89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1841685363"/>
                  </a:ext>
                </a:extLst>
              </a:tr>
              <a:tr h="483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2000-2008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0,046***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-0,56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-0,57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-0,050***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0,038***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-0,47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-0,44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0,051***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-0,62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2207317045"/>
                  </a:ext>
                </a:extLst>
              </a:tr>
              <a:tr h="385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2000-2009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-0,090***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-0,053***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-0,077**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-0,062*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-0,062**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2953216328"/>
                  </a:ext>
                </a:extLst>
              </a:tr>
              <a:tr h="385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-0,030*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-0,081***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0,85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-0,032***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-0,078**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0,81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-0,072**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-0,063**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631694869"/>
                  </a:ext>
                </a:extLst>
              </a:tr>
              <a:tr h="385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2000-2011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-0,034**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-0,067**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-0,062**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-0,050**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339358179"/>
                  </a:ext>
                </a:extLst>
              </a:tr>
              <a:tr h="385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2000-2012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-0,045***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-0,073***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-0,031**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-0,063**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-0,057**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-0,048**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1695118887"/>
                  </a:ext>
                </a:extLst>
              </a:tr>
              <a:tr h="385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-0,081***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-0,060**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-0,058**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-0,050***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0,39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6" marR="27566" marT="0" marB="0"/>
                </a:tc>
                <a:extLst>
                  <a:ext uri="{0D108BD9-81ED-4DB2-BD59-A6C34878D82A}">
                    <a16:rowId xmlns:a16="http://schemas.microsoft.com/office/drawing/2014/main" val="297823560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0395347-9EBA-4082-8511-5EDC8919E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554" y="0"/>
            <a:ext cx="1064753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4a.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ß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-convergence of GDP per capita in regions of 8 new EU countries over the time 2000-2013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4b.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ß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-convergence of GDP per capita in regions of new EU countries over the time 2000-2013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79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AF571A1-92A0-455C-BBE1-8903AC8965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00755"/>
              </p:ext>
            </p:extLst>
          </p:nvPr>
        </p:nvGraphicFramePr>
        <p:xfrm>
          <a:off x="-2" y="0"/>
          <a:ext cx="12192004" cy="6826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6043">
                  <a:extLst>
                    <a:ext uri="{9D8B030D-6E8A-4147-A177-3AD203B41FA5}">
                      <a16:colId xmlns:a16="http://schemas.microsoft.com/office/drawing/2014/main" val="3876234193"/>
                    </a:ext>
                  </a:extLst>
                </a:gridCol>
                <a:gridCol w="729804">
                  <a:extLst>
                    <a:ext uri="{9D8B030D-6E8A-4147-A177-3AD203B41FA5}">
                      <a16:colId xmlns:a16="http://schemas.microsoft.com/office/drawing/2014/main" val="3577518683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2189368404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4103738461"/>
                    </a:ext>
                  </a:extLst>
                </a:gridCol>
                <a:gridCol w="846161">
                  <a:extLst>
                    <a:ext uri="{9D8B030D-6E8A-4147-A177-3AD203B41FA5}">
                      <a16:colId xmlns:a16="http://schemas.microsoft.com/office/drawing/2014/main" val="2219611083"/>
                    </a:ext>
                  </a:extLst>
                </a:gridCol>
                <a:gridCol w="682388">
                  <a:extLst>
                    <a:ext uri="{9D8B030D-6E8A-4147-A177-3AD203B41FA5}">
                      <a16:colId xmlns:a16="http://schemas.microsoft.com/office/drawing/2014/main" val="1759819849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1062216131"/>
                    </a:ext>
                  </a:extLst>
                </a:gridCol>
                <a:gridCol w="788207">
                  <a:extLst>
                    <a:ext uri="{9D8B030D-6E8A-4147-A177-3AD203B41FA5}">
                      <a16:colId xmlns:a16="http://schemas.microsoft.com/office/drawing/2014/main" val="1872093325"/>
                    </a:ext>
                  </a:extLst>
                </a:gridCol>
                <a:gridCol w="617512">
                  <a:extLst>
                    <a:ext uri="{9D8B030D-6E8A-4147-A177-3AD203B41FA5}">
                      <a16:colId xmlns:a16="http://schemas.microsoft.com/office/drawing/2014/main" val="3807776182"/>
                    </a:ext>
                  </a:extLst>
                </a:gridCol>
                <a:gridCol w="750627">
                  <a:extLst>
                    <a:ext uri="{9D8B030D-6E8A-4147-A177-3AD203B41FA5}">
                      <a16:colId xmlns:a16="http://schemas.microsoft.com/office/drawing/2014/main" val="1256252722"/>
                    </a:ext>
                  </a:extLst>
                </a:gridCol>
                <a:gridCol w="696036">
                  <a:extLst>
                    <a:ext uri="{9D8B030D-6E8A-4147-A177-3AD203B41FA5}">
                      <a16:colId xmlns:a16="http://schemas.microsoft.com/office/drawing/2014/main" val="679370482"/>
                    </a:ext>
                  </a:extLst>
                </a:gridCol>
                <a:gridCol w="818866">
                  <a:extLst>
                    <a:ext uri="{9D8B030D-6E8A-4147-A177-3AD203B41FA5}">
                      <a16:colId xmlns:a16="http://schemas.microsoft.com/office/drawing/2014/main" val="2185432822"/>
                    </a:ext>
                  </a:extLst>
                </a:gridCol>
                <a:gridCol w="709683">
                  <a:extLst>
                    <a:ext uri="{9D8B030D-6E8A-4147-A177-3AD203B41FA5}">
                      <a16:colId xmlns:a16="http://schemas.microsoft.com/office/drawing/2014/main" val="3525375100"/>
                    </a:ext>
                  </a:extLst>
                </a:gridCol>
                <a:gridCol w="723332">
                  <a:extLst>
                    <a:ext uri="{9D8B030D-6E8A-4147-A177-3AD203B41FA5}">
                      <a16:colId xmlns:a16="http://schemas.microsoft.com/office/drawing/2014/main" val="1747607016"/>
                    </a:ext>
                  </a:extLst>
                </a:gridCol>
                <a:gridCol w="614149">
                  <a:extLst>
                    <a:ext uri="{9D8B030D-6E8A-4147-A177-3AD203B41FA5}">
                      <a16:colId xmlns:a16="http://schemas.microsoft.com/office/drawing/2014/main" val="76297451"/>
                    </a:ext>
                  </a:extLst>
                </a:gridCol>
                <a:gridCol w="709683">
                  <a:extLst>
                    <a:ext uri="{9D8B030D-6E8A-4147-A177-3AD203B41FA5}">
                      <a16:colId xmlns:a16="http://schemas.microsoft.com/office/drawing/2014/main" val="1591493913"/>
                    </a:ext>
                  </a:extLst>
                </a:gridCol>
                <a:gridCol w="495871">
                  <a:extLst>
                    <a:ext uri="{9D8B030D-6E8A-4147-A177-3AD203B41FA5}">
                      <a16:colId xmlns:a16="http://schemas.microsoft.com/office/drawing/2014/main" val="3175002123"/>
                    </a:ext>
                  </a:extLst>
                </a:gridCol>
              </a:tblGrid>
              <a:tr h="22521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Time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Slovenia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Czech Republic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Slovakia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Hungary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Poland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Estonia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Latvia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Lithuania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477368"/>
                  </a:ext>
                </a:extLst>
              </a:tr>
              <a:tr h="8025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ß-conv.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ß-conv.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b*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ß-conv.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extLst>
                  <a:ext uri="{0D108BD9-81ED-4DB2-BD59-A6C34878D82A}">
                    <a16:rowId xmlns:a16="http://schemas.microsoft.com/office/drawing/2014/main" val="1140471671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2000-2013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-0,081***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-0,060**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-0,058**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-0,050***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3793332462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2001-2013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-0,081***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-0,060**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-0,058**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-0,050***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2786303262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2002-2013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-0,050***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-0,079***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-0,052***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-0,024**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-0,065**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-0,068**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1926708705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2003-2013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-0,045**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-0,063***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-0,031**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-0,038***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-0,075**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-0,079**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-0,084***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1323521347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2004-2013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-0,055***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-0,091***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-0,028*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-0,075***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-0,087**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0,65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-0,108***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0,81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-0,094***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1124094814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2005-2013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-0,055**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-0,101***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-0,055***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-0,096***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-0,104**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0,78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-0,126***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0,96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-0,098***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774998097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2006-2013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-0,054**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-0,087***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-0,067***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-0,018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-0,071***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-0,091*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0,68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-0,139**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1,07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-0,103**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0,78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3683605128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2007-2013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-0,051*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-0,068**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-0,059**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-0,068***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-0,075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-0,130**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0,99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-0,109**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0,82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718197104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2008-2013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-0,030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-0,057*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-0,048***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-0,030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-0,057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-0,088*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0,66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2276822246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2009-2013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-0,031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-0,026*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-0,069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-0,058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0,43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4065769076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2010-2013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highlight>
                            <a:srgbClr val="FFFF00"/>
                          </a:highlight>
                        </a:rPr>
                        <a:t>-0,040***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0,29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-0,046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1551751316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2011-2013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-0,023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-0,014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-0,010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-0,041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0,30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-0,072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0,54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585611874"/>
                  </a:ext>
                </a:extLst>
              </a:tr>
              <a:tr h="4460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2012-2013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-0,052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0,38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-0,008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0,04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0,023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-0,16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0,013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-0,09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-0,007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0,05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038" marR="28038" marT="0" marB="0" anchor="b"/>
                </a:tc>
                <a:extLst>
                  <a:ext uri="{0D108BD9-81ED-4DB2-BD59-A6C34878D82A}">
                    <a16:rowId xmlns:a16="http://schemas.microsoft.com/office/drawing/2014/main" val="269059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340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5C058-5900-4562-B932-DD0F098E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A56EB2-FB31-44FA-9B3A-8439EE9A9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80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407EE4-2E25-4A7E-A077-802539DC2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Content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892DAC-0C40-421C-A56C-75CD0002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Motivation</a:t>
            </a:r>
          </a:p>
          <a:p>
            <a:r>
              <a:rPr lang="en-GB" sz="2400" dirty="0"/>
              <a:t>Empirical evidence</a:t>
            </a:r>
          </a:p>
          <a:p>
            <a:r>
              <a:rPr lang="en-GB" sz="2400" dirty="0"/>
              <a:t>Literature</a:t>
            </a:r>
          </a:p>
          <a:p>
            <a:r>
              <a:rPr lang="en-GB" sz="2400" dirty="0"/>
              <a:t>Methodology</a:t>
            </a:r>
          </a:p>
          <a:p>
            <a:r>
              <a:rPr lang="en-GB" sz="2400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04329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8D5EA-C109-4AC1-A175-096B8AC24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Motivation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BE0979-38C6-4DF3-A862-B9B4D656E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Convergence is like a general proof that the economy is going in the right direction</a:t>
            </a:r>
          </a:p>
          <a:p>
            <a:r>
              <a:rPr lang="en-GB" dirty="0"/>
              <a:t>Schumpeter’s hypothesis of “creative destruction” taking place in a crisis is particularly relevant after the Global Financial Crisis (GFC)</a:t>
            </a:r>
          </a:p>
          <a:p>
            <a:r>
              <a:rPr lang="en-GB" dirty="0"/>
              <a:t>The EU considers itself as a convergence club – has it delivered </a:t>
            </a:r>
          </a:p>
        </p:txBody>
      </p:sp>
    </p:spTree>
    <p:extLst>
      <p:ext uri="{BB962C8B-B14F-4D97-AF65-F5344CB8AC3E}">
        <p14:creationId xmlns:p14="http://schemas.microsoft.com/office/powerpoint/2010/main" val="2195586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2ED0BDE-6C03-4750-A1A1-F3CB95E25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760" y="1878421"/>
            <a:ext cx="16091654" cy="57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Grafik 9">
            <a:extLst>
              <a:ext uri="{FF2B5EF4-FFF2-40B4-BE49-F238E27FC236}">
                <a16:creationId xmlns:a16="http://schemas.microsoft.com/office/drawing/2014/main" id="{317DB955-2AA5-4302-9A1D-E22AF66D4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442" y="661433"/>
            <a:ext cx="8873115" cy="5535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1AB631AA-13D8-41D7-80CD-81B949B8F7D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407760" y="6182206"/>
            <a:ext cx="16091654" cy="60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6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00662571-E154-422E-930A-7B076E085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845" y="2436601"/>
            <a:ext cx="128602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Fig. 1. GDP per capita in 8 new EU countries in 2000-2013</a:t>
            </a: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Диаграмма 1">
            <a:extLst>
              <a:ext uri="{FF2B5EF4-FFF2-40B4-BE49-F238E27FC236}">
                <a16:creationId xmlns:a16="http://schemas.microsoft.com/office/drawing/2014/main" id="{CA279E08-2885-4B37-B9BB-5DA99432EB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570761"/>
              </p:ext>
            </p:extLst>
          </p:nvPr>
        </p:nvGraphicFramePr>
        <p:xfrm>
          <a:off x="534572" y="590843"/>
          <a:ext cx="11169748" cy="5992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6C847E3-AD10-4537-8338-58175C22A89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060845" y="5722033"/>
            <a:ext cx="128602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88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D4338-800F-4ABF-8B44-DB028B49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Empirical evidence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F45F0199-BB25-4A0A-BAD3-0A58B79BB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GFC marks a switch from declining between-countries inequality to declining within-countries inequality for OECD countries</a:t>
            </a:r>
          </a:p>
          <a:p>
            <a:r>
              <a:rPr lang="en-GB" dirty="0"/>
              <a:t>Declining catch-up dynamism is visible, long stagnation periods, even double dips  </a:t>
            </a:r>
          </a:p>
        </p:txBody>
      </p:sp>
    </p:spTree>
    <p:extLst>
      <p:ext uri="{BB962C8B-B14F-4D97-AF65-F5344CB8AC3E}">
        <p14:creationId xmlns:p14="http://schemas.microsoft.com/office/powerpoint/2010/main" val="298531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CC219F-3F19-4414-B4E1-E7A033E9B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Literature</a:t>
            </a:r>
            <a:r>
              <a:rPr lang="de-AT" dirty="0"/>
              <a:t> I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71E834-7475-48D3-BC15-2650A5425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advanced new EU member countries as a whole (which form the sample of our beta and sigma convergence estimates) clear signs of convergence are found for the time up to 2005 (</a:t>
            </a:r>
            <a:r>
              <a:rPr lang="en-US" dirty="0" err="1"/>
              <a:t>Rapacki</a:t>
            </a:r>
            <a:r>
              <a:rPr lang="en-US" dirty="0"/>
              <a:t> and </a:t>
            </a:r>
            <a:r>
              <a:rPr lang="en-US" dirty="0" err="1"/>
              <a:t>Prochniak</a:t>
            </a:r>
            <a:r>
              <a:rPr lang="en-US" dirty="0"/>
              <a:t>, 2009).</a:t>
            </a:r>
          </a:p>
          <a:p>
            <a:r>
              <a:rPr lang="en-US" dirty="0"/>
              <a:t>For the same country group CEE8 it is also found for the time period 1995-2005 that convergence with EU15 is progressing (</a:t>
            </a:r>
            <a:r>
              <a:rPr lang="en-US" dirty="0" err="1"/>
              <a:t>Matkovski</a:t>
            </a:r>
            <a:r>
              <a:rPr lang="en-US" dirty="0"/>
              <a:t> and </a:t>
            </a:r>
            <a:r>
              <a:rPr lang="en-US" dirty="0" err="1"/>
              <a:t>Prochniak</a:t>
            </a:r>
            <a:r>
              <a:rPr lang="en-US" dirty="0"/>
              <a:t>, 2007). </a:t>
            </a:r>
          </a:p>
          <a:p>
            <a:r>
              <a:rPr lang="en-US" dirty="0"/>
              <a:t>This result is also confirmed with an application of Bayesian averaging and conditioning on a large number of underlying growth factors for the longer observation period 1960-2009 and also a larger group of transition countries, including CIS countries (</a:t>
            </a:r>
            <a:r>
              <a:rPr lang="en-US" dirty="0" err="1"/>
              <a:t>Prochniak</a:t>
            </a:r>
            <a:r>
              <a:rPr lang="en-US" dirty="0"/>
              <a:t> and </a:t>
            </a:r>
            <a:r>
              <a:rPr lang="en-US" dirty="0" err="1"/>
              <a:t>Wirkovski</a:t>
            </a:r>
            <a:r>
              <a:rPr lang="en-US" dirty="0"/>
              <a:t>, 2014).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575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16E77-BBE3-4336-A1FE-61DAF22C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Literature</a:t>
            </a:r>
            <a:r>
              <a:rPr lang="de-AT" dirty="0"/>
              <a:t> II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3E76DD-010E-401C-92D5-2BCAD033D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structure of regional convergence in the European Union is not homogenous (Crespo </a:t>
            </a:r>
            <a:r>
              <a:rPr lang="en-US" dirty="0" err="1"/>
              <a:t>Cuaresma</a:t>
            </a:r>
            <a:r>
              <a:rPr lang="en-US" dirty="0"/>
              <a:t>, </a:t>
            </a:r>
            <a:r>
              <a:rPr lang="en-US" dirty="0" err="1"/>
              <a:t>Doppelhofer</a:t>
            </a:r>
            <a:r>
              <a:rPr lang="en-US" dirty="0"/>
              <a:t> and </a:t>
            </a:r>
            <a:r>
              <a:rPr lang="en-US" dirty="0" err="1"/>
              <a:t>Feldkircher</a:t>
            </a:r>
            <a:r>
              <a:rPr lang="en-US" dirty="0"/>
              <a:t>, 2014). This study finds that regional convergence across countries is driven by the catching-up new EU member states, while within-country regional convergence is mainly taking place in old EU member countries. </a:t>
            </a:r>
          </a:p>
          <a:p>
            <a:r>
              <a:rPr lang="en-US" dirty="0"/>
              <a:t>Regional divergence is associated with pockets of high productivity, often the agglomeration of capitals (Lengyel and </a:t>
            </a:r>
            <a:r>
              <a:rPr lang="en-US" dirty="0" err="1"/>
              <a:t>Kotosz</a:t>
            </a:r>
            <a:r>
              <a:rPr lang="en-US" dirty="0"/>
              <a:t>, 2018)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806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0E7B2-7381-428A-9D93-780558EF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Literature</a:t>
            </a:r>
            <a:r>
              <a:rPr lang="de-AT" dirty="0"/>
              <a:t> III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2A411D-EF52-4228-9E17-DE2EEA70A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global financial crisis is found to have had a serious impact on catching up economies (</a:t>
            </a:r>
            <a:r>
              <a:rPr lang="en-US" dirty="0" err="1"/>
              <a:t>Forgó</a:t>
            </a:r>
            <a:r>
              <a:rPr lang="en-US" dirty="0"/>
              <a:t> and </a:t>
            </a:r>
            <a:r>
              <a:rPr lang="en-US" dirty="0" err="1"/>
              <a:t>Jevčák</a:t>
            </a:r>
            <a:r>
              <a:rPr lang="en-US" dirty="0"/>
              <a:t>, 2015). </a:t>
            </a:r>
          </a:p>
          <a:p>
            <a:r>
              <a:rPr lang="en-US" dirty="0"/>
              <a:t>These negative effects were particularly large in countries which experienced an unbalanced, domestic demand-driven and external loan-financed boom before the crisis. </a:t>
            </a:r>
          </a:p>
          <a:p>
            <a:r>
              <a:rPr lang="en-US" dirty="0" err="1"/>
              <a:t>Dvorokova</a:t>
            </a:r>
            <a:r>
              <a:rPr lang="en-US" dirty="0"/>
              <a:t> (2014) finds for the EU28 that beta convergence prevailed through the global financial crisis but sigma convergence (lower dispersion) shows a break during and after the crisis. Before the crisis dispersion was increasing, after the crisis dispersion was falling. </a:t>
            </a:r>
          </a:p>
          <a:p>
            <a:r>
              <a:rPr lang="en-US" dirty="0"/>
              <a:t>Also exposure to resource price boom and bust cycles interferes negatively with convergence (</a:t>
            </a:r>
            <a:r>
              <a:rPr lang="en-US" dirty="0" err="1"/>
              <a:t>Turganbayev</a:t>
            </a:r>
            <a:r>
              <a:rPr lang="en-US" dirty="0"/>
              <a:t>, 2016).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805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itierfähig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Zitierfähig</Template>
  <TotalTime>0</TotalTime>
  <Words>1564</Words>
  <Application>Microsoft Office PowerPoint</Application>
  <PresentationFormat>Breitbild</PresentationFormat>
  <Paragraphs>676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2</vt:lpstr>
      <vt:lpstr>Zitierfähig</vt:lpstr>
      <vt:lpstr>Regional convergence in CEE before and after the Global Financial Crisis</vt:lpstr>
      <vt:lpstr>Content</vt:lpstr>
      <vt:lpstr>Motivation</vt:lpstr>
      <vt:lpstr>PowerPoint-Präsentation</vt:lpstr>
      <vt:lpstr>PowerPoint-Präsentation</vt:lpstr>
      <vt:lpstr>Empirical evidence</vt:lpstr>
      <vt:lpstr>Literature I</vt:lpstr>
      <vt:lpstr>Literature II</vt:lpstr>
      <vt:lpstr>Literature III</vt:lpstr>
      <vt:lpstr>Methodology</vt:lpstr>
      <vt:lpstr>Results: Sigma convergence</vt:lpstr>
      <vt:lpstr>PowerPoint-Präsentation</vt:lpstr>
      <vt:lpstr>PowerPoint-Präsentation</vt:lpstr>
      <vt:lpstr>Results: Beta convergence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convergence in CEE before and after the Global Financial Crisis</dc:title>
  <dc:creator>Andreas Wörgötter</dc:creator>
  <cp:lastModifiedBy>Andreas Wörgötter</cp:lastModifiedBy>
  <cp:revision>12</cp:revision>
  <dcterms:created xsi:type="dcterms:W3CDTF">2019-03-24T16:20:52Z</dcterms:created>
  <dcterms:modified xsi:type="dcterms:W3CDTF">2019-03-27T06:43:32Z</dcterms:modified>
</cp:coreProperties>
</file>